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7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8" r:id="rId11"/>
    <p:sldId id="429" r:id="rId12"/>
    <p:sldId id="428" r:id="rId13"/>
    <p:sldId id="399" r:id="rId14"/>
    <p:sldId id="423" r:id="rId15"/>
    <p:sldId id="400" r:id="rId16"/>
    <p:sldId id="401" r:id="rId17"/>
    <p:sldId id="402" r:id="rId18"/>
    <p:sldId id="403" r:id="rId19"/>
    <p:sldId id="404" r:id="rId20"/>
    <p:sldId id="405" r:id="rId21"/>
    <p:sldId id="418" r:id="rId22"/>
    <p:sldId id="406" r:id="rId23"/>
    <p:sldId id="408" r:id="rId24"/>
    <p:sldId id="420" r:id="rId25"/>
    <p:sldId id="422" r:id="rId26"/>
    <p:sldId id="409" r:id="rId27"/>
    <p:sldId id="411" r:id="rId28"/>
    <p:sldId id="419" r:id="rId29"/>
    <p:sldId id="413" r:id="rId30"/>
    <p:sldId id="410" r:id="rId31"/>
    <p:sldId id="412" r:id="rId32"/>
    <p:sldId id="415" r:id="rId33"/>
    <p:sldId id="414" r:id="rId34"/>
    <p:sldId id="424" r:id="rId35"/>
    <p:sldId id="425" r:id="rId36"/>
    <p:sldId id="430" r:id="rId3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57D3FF"/>
    <a:srgbClr val="B3EBFF"/>
    <a:srgbClr val="85A8CF"/>
    <a:srgbClr val="2C5986"/>
    <a:srgbClr val="007635"/>
    <a:srgbClr val="984F06"/>
    <a:srgbClr val="0033CC"/>
    <a:srgbClr val="004F84"/>
    <a:srgbClr val="004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0" autoAdjust="0"/>
    <p:restoredTop sz="94524" autoAdjust="0"/>
  </p:normalViewPr>
  <p:slideViewPr>
    <p:cSldViewPr>
      <p:cViewPr varScale="1">
        <p:scale>
          <a:sx n="70" d="100"/>
          <a:sy n="70" d="100"/>
        </p:scale>
        <p:origin x="2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olo_000\Dropbox\TESI\MODELS\9.THRESHOLD%20MODEL\DATI%20REALI\DATI%20COMMENTATI%20MOREA\Dati%20Fail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olo_000\Dropbox\TESI\MODELS\9.THRESHOLD%20MODEL\DATI%20REALI\DATI%20COMMENTATI%20MOREA\Dati%20Fail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OF</c:v>
          </c:tx>
          <c:marker>
            <c:symbol val="none"/>
          </c:marker>
          <c:cat>
            <c:numRef>
              <c:f>DemandNormal!$R$13:$R$17</c:f>
              <c:numCache>
                <c:formatCode>0%</c:formatCode>
                <c:ptCount val="5"/>
                <c:pt idx="0">
                  <c:v>0.2</c:v>
                </c:pt>
                <c:pt idx="1">
                  <c:v>0.35000000000000003</c:v>
                </c:pt>
                <c:pt idx="2">
                  <c:v>0.5</c:v>
                </c:pt>
                <c:pt idx="3">
                  <c:v>0.65000000000000013</c:v>
                </c:pt>
                <c:pt idx="4">
                  <c:v>0.8</c:v>
                </c:pt>
              </c:numCache>
            </c:numRef>
          </c:cat>
          <c:val>
            <c:numRef>
              <c:f>DemandNormal!$S$13:$S$17</c:f>
              <c:numCache>
                <c:formatCode>General</c:formatCode>
                <c:ptCount val="5"/>
                <c:pt idx="0">
                  <c:v>121</c:v>
                </c:pt>
                <c:pt idx="1">
                  <c:v>103</c:v>
                </c:pt>
                <c:pt idx="2">
                  <c:v>118</c:v>
                </c:pt>
                <c:pt idx="3">
                  <c:v>134</c:v>
                </c:pt>
                <c:pt idx="4">
                  <c:v>168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6239872"/>
        <c:axId val="1776240960"/>
      </c:lineChart>
      <c:catAx>
        <c:axId val="177623987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1776240960"/>
        <c:crosses val="autoZero"/>
        <c:auto val="1"/>
        <c:lblAlgn val="ctr"/>
        <c:lblOffset val="100"/>
        <c:noMultiLvlLbl val="0"/>
      </c:catAx>
      <c:valAx>
        <c:axId val="1776240960"/>
        <c:scaling>
          <c:orientation val="minMax"/>
          <c:min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6239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Daily</a:t>
            </a:r>
            <a:r>
              <a:rPr lang="it-IT" baseline="0"/>
              <a:t> demand behavior</a:t>
            </a:r>
            <a:endParaRPr lang="it-IT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daily demand</c:v>
          </c:tx>
          <c:spPr>
            <a:solidFill>
              <a:srgbClr val="00B0F0"/>
            </a:solidFill>
          </c:spPr>
          <c:invertIfNegative val="0"/>
          <c:errBars>
            <c:errBarType val="both"/>
            <c:errValType val="percentage"/>
            <c:noEndCap val="0"/>
            <c:val val="20"/>
          </c:errBars>
          <c:val>
            <c:numRef>
              <c:f>DemandNormal!$B$7:$K$7</c:f>
              <c:numCache>
                <c:formatCode>0</c:formatCode>
                <c:ptCount val="10"/>
                <c:pt idx="0">
                  <c:v>3130</c:v>
                </c:pt>
                <c:pt idx="1">
                  <c:v>3549</c:v>
                </c:pt>
                <c:pt idx="2">
                  <c:v>1660</c:v>
                </c:pt>
                <c:pt idx="3">
                  <c:v>2302</c:v>
                </c:pt>
                <c:pt idx="4">
                  <c:v>3421</c:v>
                </c:pt>
                <c:pt idx="5">
                  <c:v>1703</c:v>
                </c:pt>
                <c:pt idx="6">
                  <c:v>2225</c:v>
                </c:pt>
                <c:pt idx="7">
                  <c:v>2664</c:v>
                </c:pt>
                <c:pt idx="8">
                  <c:v>2921</c:v>
                </c:pt>
                <c:pt idx="9">
                  <c:v>2408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6243136"/>
        <c:axId val="1558277168"/>
      </c:barChart>
      <c:catAx>
        <c:axId val="1776243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558277168"/>
        <c:crosses val="autoZero"/>
        <c:auto val="1"/>
        <c:lblAlgn val="ctr"/>
        <c:lblOffset val="100"/>
        <c:noMultiLvlLbl val="0"/>
      </c:catAx>
      <c:valAx>
        <c:axId val="15582771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776243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B9CB5F-6B45-401F-8A71-D7C9BF5D932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F65C7F61-3B84-4D19-80FD-CC68730D307A}">
      <dgm:prSet phldrT="[Testo]"/>
      <dgm:spPr/>
      <dgm:t>
        <a:bodyPr/>
        <a:lstStyle/>
        <a:p>
          <a:r>
            <a:rPr lang="it-IT" dirty="0" smtClean="0"/>
            <a:t> </a:t>
          </a:r>
          <a:endParaRPr lang="it-IT" dirty="0"/>
        </a:p>
      </dgm:t>
    </dgm:pt>
    <dgm:pt modelId="{9BB32B89-7AFB-455D-AE11-44AC95B1448D}" type="parTrans" cxnId="{E341DC50-FDE8-45E8-95CE-78E42822E326}">
      <dgm:prSet/>
      <dgm:spPr/>
      <dgm:t>
        <a:bodyPr/>
        <a:lstStyle/>
        <a:p>
          <a:endParaRPr lang="it-IT"/>
        </a:p>
      </dgm:t>
    </dgm:pt>
    <dgm:pt modelId="{AEDEB695-512C-4C53-A936-605F0F22B13A}" type="sibTrans" cxnId="{E341DC50-FDE8-45E8-95CE-78E42822E326}">
      <dgm:prSet/>
      <dgm:spPr/>
      <dgm:t>
        <a:bodyPr/>
        <a:lstStyle/>
        <a:p>
          <a:endParaRPr lang="it-IT"/>
        </a:p>
      </dgm:t>
    </dgm:pt>
    <dgm:pt modelId="{92447035-D771-4840-99E9-C5B2DCBB5433}" type="pres">
      <dgm:prSet presAssocID="{E4B9CB5F-6B45-401F-8A71-D7C9BF5D9327}" presName="Name0" presStyleCnt="0">
        <dgm:presLayoutVars>
          <dgm:dir/>
          <dgm:animLvl val="lvl"/>
          <dgm:resizeHandles val="exact"/>
        </dgm:presLayoutVars>
      </dgm:prSet>
      <dgm:spPr/>
    </dgm:pt>
    <dgm:pt modelId="{918D0557-AD2C-45C2-BE98-15F795F1183F}" type="pres">
      <dgm:prSet presAssocID="{E4B9CB5F-6B45-401F-8A71-D7C9BF5D9327}" presName="dummy" presStyleCnt="0"/>
      <dgm:spPr/>
    </dgm:pt>
    <dgm:pt modelId="{9B5478E7-769D-41C9-8F73-14BE74849A9A}" type="pres">
      <dgm:prSet presAssocID="{E4B9CB5F-6B45-401F-8A71-D7C9BF5D9327}" presName="linH" presStyleCnt="0"/>
      <dgm:spPr/>
    </dgm:pt>
    <dgm:pt modelId="{DCD6A2C8-4168-45BD-800C-05220F24DA04}" type="pres">
      <dgm:prSet presAssocID="{E4B9CB5F-6B45-401F-8A71-D7C9BF5D9327}" presName="padding1" presStyleCnt="0"/>
      <dgm:spPr/>
    </dgm:pt>
    <dgm:pt modelId="{3D0B1450-EE8B-4813-A8B9-EB9828E995F3}" type="pres">
      <dgm:prSet presAssocID="{F65C7F61-3B84-4D19-80FD-CC68730D307A}" presName="linV" presStyleCnt="0"/>
      <dgm:spPr/>
    </dgm:pt>
    <dgm:pt modelId="{BA57E026-874E-40A7-AB78-5131741882BF}" type="pres">
      <dgm:prSet presAssocID="{F65C7F61-3B84-4D19-80FD-CC68730D307A}" presName="spVertical1" presStyleCnt="0"/>
      <dgm:spPr/>
    </dgm:pt>
    <dgm:pt modelId="{F8CF486D-027C-420F-BFB7-E18437ABB1F8}" type="pres">
      <dgm:prSet presAssocID="{F65C7F61-3B84-4D19-80FD-CC68730D307A}" presName="parTx" presStyleLbl="revTx" presStyleIdx="0" presStyleCnt="1" custScaleY="84636" custLinFactY="8335" custLinFactNeighborX="2648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F50D94-9EA4-48AC-B23E-45517AB416B7}" type="pres">
      <dgm:prSet presAssocID="{F65C7F61-3B84-4D19-80FD-CC68730D307A}" presName="spVertical2" presStyleCnt="0"/>
      <dgm:spPr/>
    </dgm:pt>
    <dgm:pt modelId="{17A6ABF0-8126-4589-A309-AB5A1CE9E500}" type="pres">
      <dgm:prSet presAssocID="{F65C7F61-3B84-4D19-80FD-CC68730D307A}" presName="spVertical3" presStyleCnt="0"/>
      <dgm:spPr/>
    </dgm:pt>
    <dgm:pt modelId="{8B1A1F31-298C-48F0-AE6E-75A263365957}" type="pres">
      <dgm:prSet presAssocID="{E4B9CB5F-6B45-401F-8A71-D7C9BF5D9327}" presName="padding2" presStyleCnt="0"/>
      <dgm:spPr/>
    </dgm:pt>
    <dgm:pt modelId="{C795DBA2-6CEA-4049-9021-6E23B03ED6B8}" type="pres">
      <dgm:prSet presAssocID="{E4B9CB5F-6B45-401F-8A71-D7C9BF5D9327}" presName="negArrow" presStyleCnt="0"/>
      <dgm:spPr/>
    </dgm:pt>
    <dgm:pt modelId="{53556DCF-B994-40FD-A5CD-7EDE24DA81DF}" type="pres">
      <dgm:prSet presAssocID="{E4B9CB5F-6B45-401F-8A71-D7C9BF5D9327}" presName="backgroundArrow" presStyleLbl="node1" presStyleIdx="0" presStyleCnt="1" custLinFactNeighborX="7442" custLinFactNeighborY="4162"/>
      <dgm:spPr>
        <a:solidFill>
          <a:srgbClr val="85A8CF"/>
        </a:solidFill>
      </dgm:spPr>
    </dgm:pt>
  </dgm:ptLst>
  <dgm:cxnLst>
    <dgm:cxn modelId="{073F5399-9E5C-4DA2-8BB4-5AA338F0BB82}" type="presOf" srcId="{E4B9CB5F-6B45-401F-8A71-D7C9BF5D9327}" destId="{92447035-D771-4840-99E9-C5B2DCBB5433}" srcOrd="0" destOrd="0" presId="urn:microsoft.com/office/officeart/2005/8/layout/hProcess3"/>
    <dgm:cxn modelId="{9AD0FCEB-3FC8-4DDE-A6BA-0BF5B5CFE1B8}" type="presOf" srcId="{F65C7F61-3B84-4D19-80FD-CC68730D307A}" destId="{F8CF486D-027C-420F-BFB7-E18437ABB1F8}" srcOrd="0" destOrd="0" presId="urn:microsoft.com/office/officeart/2005/8/layout/hProcess3"/>
    <dgm:cxn modelId="{E341DC50-FDE8-45E8-95CE-78E42822E326}" srcId="{E4B9CB5F-6B45-401F-8A71-D7C9BF5D9327}" destId="{F65C7F61-3B84-4D19-80FD-CC68730D307A}" srcOrd="0" destOrd="0" parTransId="{9BB32B89-7AFB-455D-AE11-44AC95B1448D}" sibTransId="{AEDEB695-512C-4C53-A936-605F0F22B13A}"/>
    <dgm:cxn modelId="{A9671C38-B8A1-4E12-ADA6-6C67E85630C8}" type="presParOf" srcId="{92447035-D771-4840-99E9-C5B2DCBB5433}" destId="{918D0557-AD2C-45C2-BE98-15F795F1183F}" srcOrd="0" destOrd="0" presId="urn:microsoft.com/office/officeart/2005/8/layout/hProcess3"/>
    <dgm:cxn modelId="{230AB3E3-DE81-4C7E-A7E5-6DF336D4F385}" type="presParOf" srcId="{92447035-D771-4840-99E9-C5B2DCBB5433}" destId="{9B5478E7-769D-41C9-8F73-14BE74849A9A}" srcOrd="1" destOrd="0" presId="urn:microsoft.com/office/officeart/2005/8/layout/hProcess3"/>
    <dgm:cxn modelId="{21D61DD4-ECFD-461B-9947-B4DDA60C4255}" type="presParOf" srcId="{9B5478E7-769D-41C9-8F73-14BE74849A9A}" destId="{DCD6A2C8-4168-45BD-800C-05220F24DA04}" srcOrd="0" destOrd="0" presId="urn:microsoft.com/office/officeart/2005/8/layout/hProcess3"/>
    <dgm:cxn modelId="{4FA52305-176B-49F1-B1FC-BE780841B177}" type="presParOf" srcId="{9B5478E7-769D-41C9-8F73-14BE74849A9A}" destId="{3D0B1450-EE8B-4813-A8B9-EB9828E995F3}" srcOrd="1" destOrd="0" presId="urn:microsoft.com/office/officeart/2005/8/layout/hProcess3"/>
    <dgm:cxn modelId="{D677F57E-EA37-4387-81B8-DC2F3BF63F59}" type="presParOf" srcId="{3D0B1450-EE8B-4813-A8B9-EB9828E995F3}" destId="{BA57E026-874E-40A7-AB78-5131741882BF}" srcOrd="0" destOrd="0" presId="urn:microsoft.com/office/officeart/2005/8/layout/hProcess3"/>
    <dgm:cxn modelId="{86D70964-FC96-496B-A0E4-3F02211601DE}" type="presParOf" srcId="{3D0B1450-EE8B-4813-A8B9-EB9828E995F3}" destId="{F8CF486D-027C-420F-BFB7-E18437ABB1F8}" srcOrd="1" destOrd="0" presId="urn:microsoft.com/office/officeart/2005/8/layout/hProcess3"/>
    <dgm:cxn modelId="{00A391E8-A59B-40CF-A586-A3E9075A554D}" type="presParOf" srcId="{3D0B1450-EE8B-4813-A8B9-EB9828E995F3}" destId="{36F50D94-9EA4-48AC-B23E-45517AB416B7}" srcOrd="2" destOrd="0" presId="urn:microsoft.com/office/officeart/2005/8/layout/hProcess3"/>
    <dgm:cxn modelId="{EC0E0EE7-D8D2-4245-BEBD-9B3A17BC2D0A}" type="presParOf" srcId="{3D0B1450-EE8B-4813-A8B9-EB9828E995F3}" destId="{17A6ABF0-8126-4589-A309-AB5A1CE9E500}" srcOrd="3" destOrd="0" presId="urn:microsoft.com/office/officeart/2005/8/layout/hProcess3"/>
    <dgm:cxn modelId="{28C687C8-4ADF-4BD9-AD27-BE5D6FF6B8A9}" type="presParOf" srcId="{9B5478E7-769D-41C9-8F73-14BE74849A9A}" destId="{8B1A1F31-298C-48F0-AE6E-75A263365957}" srcOrd="2" destOrd="0" presId="urn:microsoft.com/office/officeart/2005/8/layout/hProcess3"/>
    <dgm:cxn modelId="{36DDF369-6945-462D-B747-A1901AAD3EA7}" type="presParOf" srcId="{9B5478E7-769D-41C9-8F73-14BE74849A9A}" destId="{C795DBA2-6CEA-4049-9021-6E23B03ED6B8}" srcOrd="3" destOrd="0" presId="urn:microsoft.com/office/officeart/2005/8/layout/hProcess3"/>
    <dgm:cxn modelId="{057D372F-D16A-4DA7-B3F7-218E23687AC9}" type="presParOf" srcId="{9B5478E7-769D-41C9-8F73-14BE74849A9A}" destId="{53556DCF-B994-40FD-A5CD-7EDE24DA81DF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E9178A-F302-4D1E-900A-442FE850B5C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6BAF03C-0199-4316-8287-1E158152F56D}">
      <dgm:prSet phldrT="[Testo]" custT="1"/>
      <dgm:spPr>
        <a:solidFill>
          <a:srgbClr val="2C5986"/>
        </a:solidFill>
        <a:ln>
          <a:solidFill>
            <a:srgbClr val="2C5986"/>
          </a:solidFill>
        </a:ln>
      </dgm:spPr>
      <dgm:t>
        <a:bodyPr/>
        <a:lstStyle/>
        <a:p>
          <a:r>
            <a:rPr lang="it-IT" sz="2000" b="1" dirty="0" smtClean="0"/>
            <a:t>Goal </a:t>
          </a:r>
          <a:r>
            <a:rPr lang="it-IT" sz="2000" b="1" dirty="0" err="1" smtClean="0"/>
            <a:t>of</a:t>
          </a:r>
          <a:r>
            <a:rPr lang="it-IT" sz="2000" b="1" dirty="0" smtClean="0"/>
            <a:t> </a:t>
          </a:r>
          <a:r>
            <a:rPr lang="it-IT" sz="2000" b="1" dirty="0" err="1" smtClean="0"/>
            <a:t>lean</a:t>
          </a:r>
          <a:r>
            <a:rPr lang="it-IT" sz="2000" b="1" dirty="0" smtClean="0"/>
            <a:t> production </a:t>
          </a:r>
          <a:r>
            <a:rPr lang="it-IT" sz="2000" b="1" dirty="0" err="1" smtClean="0"/>
            <a:t>systems</a:t>
          </a:r>
          <a:r>
            <a:rPr lang="it-IT" sz="2000" b="1" dirty="0" smtClean="0"/>
            <a:t> </a:t>
          </a:r>
          <a:r>
            <a:rPr lang="it-IT" sz="2000" dirty="0" smtClean="0"/>
            <a:t>:</a:t>
          </a:r>
          <a:endParaRPr lang="it-IT" sz="2000" dirty="0"/>
        </a:p>
      </dgm:t>
    </dgm:pt>
    <dgm:pt modelId="{5E400394-D5D9-4AED-8D37-67D027D9EC45}" type="parTrans" cxnId="{E55BD32C-352F-4324-8546-A43ABB5ABDB4}">
      <dgm:prSet/>
      <dgm:spPr/>
      <dgm:t>
        <a:bodyPr/>
        <a:lstStyle/>
        <a:p>
          <a:endParaRPr lang="it-IT"/>
        </a:p>
      </dgm:t>
    </dgm:pt>
    <dgm:pt modelId="{010A9762-7C93-48E8-BCC0-987000813EF4}" type="sibTrans" cxnId="{E55BD32C-352F-4324-8546-A43ABB5ABDB4}">
      <dgm:prSet/>
      <dgm:spPr/>
      <dgm:t>
        <a:bodyPr/>
        <a:lstStyle/>
        <a:p>
          <a:endParaRPr lang="it-IT"/>
        </a:p>
      </dgm:t>
    </dgm:pt>
    <dgm:pt modelId="{EC1DF0AD-1440-4A4B-A760-D77437A1A94F}">
      <dgm:prSet phldrT="[Testo]" custT="1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sz="2000" dirty="0" smtClean="0"/>
            <a:t>High </a:t>
          </a:r>
          <a:r>
            <a:rPr lang="it-IT" sz="2000" dirty="0" err="1" smtClean="0"/>
            <a:t>productivity</a:t>
          </a:r>
          <a:endParaRPr lang="it-IT" sz="2000" dirty="0"/>
        </a:p>
      </dgm:t>
    </dgm:pt>
    <dgm:pt modelId="{1CF62F8F-3C4F-4AD9-84FC-0D1E750B3965}" type="parTrans" cxnId="{66B7040D-C4B5-4B6F-8C5C-E742121FA32A}">
      <dgm:prSet/>
      <dgm:spPr/>
      <dgm:t>
        <a:bodyPr/>
        <a:lstStyle/>
        <a:p>
          <a:endParaRPr lang="it-IT"/>
        </a:p>
      </dgm:t>
    </dgm:pt>
    <dgm:pt modelId="{57D58719-E1C7-4761-B589-BF6669D3F426}" type="sibTrans" cxnId="{66B7040D-C4B5-4B6F-8C5C-E742121FA32A}">
      <dgm:prSet/>
      <dgm:spPr/>
      <dgm:t>
        <a:bodyPr/>
        <a:lstStyle/>
        <a:p>
          <a:endParaRPr lang="it-IT"/>
        </a:p>
      </dgm:t>
    </dgm:pt>
    <dgm:pt modelId="{6B781410-A889-4761-BD1A-3480C44CF1B9}">
      <dgm:prSet phldrT="[Testo]" custT="1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sz="2000" dirty="0" err="1" smtClean="0"/>
            <a:t>Reduction</a:t>
          </a:r>
          <a:r>
            <a:rPr lang="it-IT" sz="2000" dirty="0" smtClean="0"/>
            <a:t> of </a:t>
          </a:r>
          <a:r>
            <a:rPr lang="it-IT" sz="2000" dirty="0" err="1" smtClean="0"/>
            <a:t>activities</a:t>
          </a:r>
          <a:r>
            <a:rPr lang="it-IT" sz="2000" dirty="0" smtClean="0"/>
            <a:t> </a:t>
          </a:r>
          <a:r>
            <a:rPr lang="it-IT" sz="2000" dirty="0" err="1" smtClean="0"/>
            <a:t>without</a:t>
          </a:r>
          <a:r>
            <a:rPr lang="it-IT" sz="2000" dirty="0" smtClean="0"/>
            <a:t> an </a:t>
          </a:r>
          <a:r>
            <a:rPr lang="it-IT" sz="2000" dirty="0" err="1" smtClean="0"/>
            <a:t>added</a:t>
          </a:r>
          <a:r>
            <a:rPr lang="it-IT" sz="2000" dirty="0" smtClean="0"/>
            <a:t> </a:t>
          </a:r>
          <a:r>
            <a:rPr lang="it-IT" sz="2000" dirty="0" err="1" smtClean="0"/>
            <a:t>value</a:t>
          </a:r>
          <a:endParaRPr lang="it-IT" sz="2000" dirty="0"/>
        </a:p>
      </dgm:t>
    </dgm:pt>
    <dgm:pt modelId="{343FF424-2289-4461-9B12-8C08443BE5E4}" type="parTrans" cxnId="{CFF2F66E-91F4-4B2B-86A7-E0E65738A51A}">
      <dgm:prSet/>
      <dgm:spPr/>
      <dgm:t>
        <a:bodyPr/>
        <a:lstStyle/>
        <a:p>
          <a:endParaRPr lang="it-IT"/>
        </a:p>
      </dgm:t>
    </dgm:pt>
    <dgm:pt modelId="{F8AE6069-2A32-4865-B57F-4772D95A5629}" type="sibTrans" cxnId="{CFF2F66E-91F4-4B2B-86A7-E0E65738A51A}">
      <dgm:prSet/>
      <dgm:spPr/>
      <dgm:t>
        <a:bodyPr/>
        <a:lstStyle/>
        <a:p>
          <a:endParaRPr lang="it-IT"/>
        </a:p>
      </dgm:t>
    </dgm:pt>
    <dgm:pt modelId="{E59920A3-DA60-4CDC-A0C3-759BCDA6A80D}">
      <dgm:prSet phldrT="[Testo]" custT="1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sz="2000" dirty="0" smtClean="0"/>
            <a:t>Low </a:t>
          </a:r>
          <a:r>
            <a:rPr lang="it-IT" sz="2000" dirty="0" err="1" smtClean="0"/>
            <a:t>lead</a:t>
          </a:r>
          <a:r>
            <a:rPr lang="it-IT" sz="2000" dirty="0" smtClean="0"/>
            <a:t> </a:t>
          </a:r>
          <a:r>
            <a:rPr lang="it-IT" sz="2000" dirty="0" err="1" smtClean="0"/>
            <a:t>time</a:t>
          </a:r>
          <a:r>
            <a:rPr lang="it-IT" sz="2000" dirty="0" smtClean="0"/>
            <a:t> and WIP</a:t>
          </a:r>
          <a:endParaRPr lang="it-IT" sz="2000" dirty="0"/>
        </a:p>
      </dgm:t>
    </dgm:pt>
    <dgm:pt modelId="{E539E632-7D4D-4D5B-AB0D-8B6D65570E16}" type="parTrans" cxnId="{BAA04378-E674-4FEE-A206-7F47BD2EC14B}">
      <dgm:prSet/>
      <dgm:spPr/>
      <dgm:t>
        <a:bodyPr/>
        <a:lstStyle/>
        <a:p>
          <a:endParaRPr lang="it-IT"/>
        </a:p>
      </dgm:t>
    </dgm:pt>
    <dgm:pt modelId="{A41F6CC7-A54A-4B05-A937-1DB415F61AC7}" type="sibTrans" cxnId="{BAA04378-E674-4FEE-A206-7F47BD2EC14B}">
      <dgm:prSet/>
      <dgm:spPr/>
      <dgm:t>
        <a:bodyPr/>
        <a:lstStyle/>
        <a:p>
          <a:endParaRPr lang="it-IT"/>
        </a:p>
      </dgm:t>
    </dgm:pt>
    <dgm:pt modelId="{D3BDA91E-CA18-41A1-A302-68AC373A10BB}">
      <dgm:prSet phldrT="[Testo]" custT="1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sz="2000" dirty="0" smtClean="0"/>
            <a:t>High </a:t>
          </a:r>
          <a:r>
            <a:rPr lang="it-IT" sz="2000" dirty="0" err="1" smtClean="0"/>
            <a:t>flexibility</a:t>
          </a:r>
          <a:endParaRPr lang="it-IT" sz="2000" dirty="0"/>
        </a:p>
      </dgm:t>
    </dgm:pt>
    <dgm:pt modelId="{F8757224-822E-499C-9FA6-5EA4C86066F4}" type="parTrans" cxnId="{29FF7318-4CD4-4CB4-8DE6-D2D6BDA4FBD1}">
      <dgm:prSet/>
      <dgm:spPr/>
      <dgm:t>
        <a:bodyPr/>
        <a:lstStyle/>
        <a:p>
          <a:endParaRPr lang="it-IT"/>
        </a:p>
      </dgm:t>
    </dgm:pt>
    <dgm:pt modelId="{2A7840F9-F640-43DE-A389-7C61E10EE5FF}" type="sibTrans" cxnId="{29FF7318-4CD4-4CB4-8DE6-D2D6BDA4FBD1}">
      <dgm:prSet/>
      <dgm:spPr/>
      <dgm:t>
        <a:bodyPr/>
        <a:lstStyle/>
        <a:p>
          <a:endParaRPr lang="it-IT"/>
        </a:p>
      </dgm:t>
    </dgm:pt>
    <dgm:pt modelId="{F1E70C41-D9EA-4BEB-93D3-BFE3F3F27C70}">
      <dgm:prSet phldrT="[Testo]" custT="1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sz="2000" dirty="0" smtClean="0"/>
            <a:t>High service </a:t>
          </a:r>
          <a:r>
            <a:rPr lang="it-IT" sz="2000" dirty="0" err="1" smtClean="0"/>
            <a:t>level</a:t>
          </a:r>
          <a:endParaRPr lang="it-IT" sz="2000" dirty="0"/>
        </a:p>
      </dgm:t>
    </dgm:pt>
    <dgm:pt modelId="{78F57644-0D07-432B-A035-8B24DE0C1B43}" type="parTrans" cxnId="{1FDD184F-092D-452A-8128-085838B26A46}">
      <dgm:prSet/>
      <dgm:spPr/>
      <dgm:t>
        <a:bodyPr/>
        <a:lstStyle/>
        <a:p>
          <a:endParaRPr lang="it-IT"/>
        </a:p>
      </dgm:t>
    </dgm:pt>
    <dgm:pt modelId="{F7DE462F-6DFE-401D-AD07-0D14E78689B4}" type="sibTrans" cxnId="{1FDD184F-092D-452A-8128-085838B26A46}">
      <dgm:prSet/>
      <dgm:spPr/>
      <dgm:t>
        <a:bodyPr/>
        <a:lstStyle/>
        <a:p>
          <a:endParaRPr lang="it-IT"/>
        </a:p>
      </dgm:t>
    </dgm:pt>
    <dgm:pt modelId="{870A014E-0091-4E7C-90BF-318E5A352D49}" type="pres">
      <dgm:prSet presAssocID="{A0E9178A-F302-4D1E-900A-442FE850B5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B8A543A-1E26-494A-89CB-B414E0158A2A}" type="pres">
      <dgm:prSet presAssocID="{B6BAF03C-0199-4316-8287-1E158152F56D}" presName="composite" presStyleCnt="0"/>
      <dgm:spPr/>
    </dgm:pt>
    <dgm:pt modelId="{CF506339-1838-40FA-BBA7-B79BED1F9698}" type="pres">
      <dgm:prSet presAssocID="{B6BAF03C-0199-4316-8287-1E158152F56D}" presName="parTx" presStyleLbl="alignNode1" presStyleIdx="0" presStyleCnt="1" custScaleY="155239" custLinFactNeighborX="-42120" custLinFactNeighborY="-400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70C66F4-84EC-46CB-A21D-C669AF22BD0F}" type="pres">
      <dgm:prSet presAssocID="{B6BAF03C-0199-4316-8287-1E158152F56D}" presName="desTx" presStyleLbl="alignAccFollowNode1" presStyleIdx="0" presStyleCnt="1" custScaleY="117020" custLinFactNeighborY="102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9FF7318-4CD4-4CB4-8DE6-D2D6BDA4FBD1}" srcId="{B6BAF03C-0199-4316-8287-1E158152F56D}" destId="{D3BDA91E-CA18-41A1-A302-68AC373A10BB}" srcOrd="3" destOrd="0" parTransId="{F8757224-822E-499C-9FA6-5EA4C86066F4}" sibTransId="{2A7840F9-F640-43DE-A389-7C61E10EE5FF}"/>
    <dgm:cxn modelId="{BAA86DC8-3702-454F-9C10-FAABD0C96D3C}" type="presOf" srcId="{EC1DF0AD-1440-4A4B-A760-D77437A1A94F}" destId="{E70C66F4-84EC-46CB-A21D-C669AF22BD0F}" srcOrd="0" destOrd="2" presId="urn:microsoft.com/office/officeart/2005/8/layout/hList1"/>
    <dgm:cxn modelId="{AB67A4C7-A038-4185-9D75-7FA084F75C40}" type="presOf" srcId="{A0E9178A-F302-4D1E-900A-442FE850B5C1}" destId="{870A014E-0091-4E7C-90BF-318E5A352D49}" srcOrd="0" destOrd="0" presId="urn:microsoft.com/office/officeart/2005/8/layout/hList1"/>
    <dgm:cxn modelId="{46D45F15-D807-43E3-8561-32D1A0D3E1A5}" type="presOf" srcId="{E59920A3-DA60-4CDC-A0C3-759BCDA6A80D}" destId="{E70C66F4-84EC-46CB-A21D-C669AF22BD0F}" srcOrd="0" destOrd="1" presId="urn:microsoft.com/office/officeart/2005/8/layout/hList1"/>
    <dgm:cxn modelId="{1FDD184F-092D-452A-8128-085838B26A46}" srcId="{B6BAF03C-0199-4316-8287-1E158152F56D}" destId="{F1E70C41-D9EA-4BEB-93D3-BFE3F3F27C70}" srcOrd="4" destOrd="0" parTransId="{78F57644-0D07-432B-A035-8B24DE0C1B43}" sibTransId="{F7DE462F-6DFE-401D-AD07-0D14E78689B4}"/>
    <dgm:cxn modelId="{931A0D56-FA5E-466D-B74C-FB3660CFF74C}" type="presOf" srcId="{B6BAF03C-0199-4316-8287-1E158152F56D}" destId="{CF506339-1838-40FA-BBA7-B79BED1F9698}" srcOrd="0" destOrd="0" presId="urn:microsoft.com/office/officeart/2005/8/layout/hList1"/>
    <dgm:cxn modelId="{E55BD32C-352F-4324-8546-A43ABB5ABDB4}" srcId="{A0E9178A-F302-4D1E-900A-442FE850B5C1}" destId="{B6BAF03C-0199-4316-8287-1E158152F56D}" srcOrd="0" destOrd="0" parTransId="{5E400394-D5D9-4AED-8D37-67D027D9EC45}" sibTransId="{010A9762-7C93-48E8-BCC0-987000813EF4}"/>
    <dgm:cxn modelId="{A0440580-2FC9-474D-ACE2-BFBD81B3D0A9}" type="presOf" srcId="{D3BDA91E-CA18-41A1-A302-68AC373A10BB}" destId="{E70C66F4-84EC-46CB-A21D-C669AF22BD0F}" srcOrd="0" destOrd="3" presId="urn:microsoft.com/office/officeart/2005/8/layout/hList1"/>
    <dgm:cxn modelId="{9F974D96-B4B3-476C-9CF8-56A74AF361B5}" type="presOf" srcId="{6B781410-A889-4761-BD1A-3480C44CF1B9}" destId="{E70C66F4-84EC-46CB-A21D-C669AF22BD0F}" srcOrd="0" destOrd="0" presId="urn:microsoft.com/office/officeart/2005/8/layout/hList1"/>
    <dgm:cxn modelId="{CFF2F66E-91F4-4B2B-86A7-E0E65738A51A}" srcId="{B6BAF03C-0199-4316-8287-1E158152F56D}" destId="{6B781410-A889-4761-BD1A-3480C44CF1B9}" srcOrd="0" destOrd="0" parTransId="{343FF424-2289-4461-9B12-8C08443BE5E4}" sibTransId="{F8AE6069-2A32-4865-B57F-4772D95A5629}"/>
    <dgm:cxn modelId="{DD37F6D6-DAA3-4F6F-9DFA-5A9697466C7C}" type="presOf" srcId="{F1E70C41-D9EA-4BEB-93D3-BFE3F3F27C70}" destId="{E70C66F4-84EC-46CB-A21D-C669AF22BD0F}" srcOrd="0" destOrd="4" presId="urn:microsoft.com/office/officeart/2005/8/layout/hList1"/>
    <dgm:cxn modelId="{BAA04378-E674-4FEE-A206-7F47BD2EC14B}" srcId="{B6BAF03C-0199-4316-8287-1E158152F56D}" destId="{E59920A3-DA60-4CDC-A0C3-759BCDA6A80D}" srcOrd="1" destOrd="0" parTransId="{E539E632-7D4D-4D5B-AB0D-8B6D65570E16}" sibTransId="{A41F6CC7-A54A-4B05-A937-1DB415F61AC7}"/>
    <dgm:cxn modelId="{66B7040D-C4B5-4B6F-8C5C-E742121FA32A}" srcId="{B6BAF03C-0199-4316-8287-1E158152F56D}" destId="{EC1DF0AD-1440-4A4B-A760-D77437A1A94F}" srcOrd="2" destOrd="0" parTransId="{1CF62F8F-3C4F-4AD9-84FC-0D1E750B3965}" sibTransId="{57D58719-E1C7-4761-B589-BF6669D3F426}"/>
    <dgm:cxn modelId="{CB6FBDF8-D825-4241-89A2-E62E530D9AFA}" type="presParOf" srcId="{870A014E-0091-4E7C-90BF-318E5A352D49}" destId="{AB8A543A-1E26-494A-89CB-B414E0158A2A}" srcOrd="0" destOrd="0" presId="urn:microsoft.com/office/officeart/2005/8/layout/hList1"/>
    <dgm:cxn modelId="{C5E9FBAF-485B-4265-B0E0-B41640202245}" type="presParOf" srcId="{AB8A543A-1E26-494A-89CB-B414E0158A2A}" destId="{CF506339-1838-40FA-BBA7-B79BED1F9698}" srcOrd="0" destOrd="0" presId="urn:microsoft.com/office/officeart/2005/8/layout/hList1"/>
    <dgm:cxn modelId="{A4D23338-0FE9-45EA-88D6-D9BE2D3AF022}" type="presParOf" srcId="{AB8A543A-1E26-494A-89CB-B414E0158A2A}" destId="{E70C66F4-84EC-46CB-A21D-C669AF22BD0F}" srcOrd="1" destOrd="0" presId="urn:microsoft.com/office/officeart/2005/8/layout/hList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E9178A-F302-4D1E-900A-442FE850B5C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6BAF03C-0199-4316-8287-1E158152F56D}">
      <dgm:prSet phldrT="[Testo]"/>
      <dgm:spPr>
        <a:solidFill>
          <a:srgbClr val="2C5986"/>
        </a:solidFill>
        <a:ln>
          <a:solidFill>
            <a:srgbClr val="2C5986"/>
          </a:solidFill>
        </a:ln>
      </dgm:spPr>
      <dgm:t>
        <a:bodyPr/>
        <a:lstStyle/>
        <a:p>
          <a:r>
            <a:rPr lang="it-IT" b="1" dirty="0" err="1" smtClean="0"/>
            <a:t>Usual</a:t>
          </a:r>
          <a:r>
            <a:rPr lang="it-IT" b="1" dirty="0" smtClean="0"/>
            <a:t> </a:t>
          </a:r>
          <a:r>
            <a:rPr lang="it-IT" b="1" dirty="0" err="1" smtClean="0"/>
            <a:t>methodologies</a:t>
          </a:r>
          <a:r>
            <a:rPr lang="it-IT" b="1" dirty="0" smtClean="0"/>
            <a:t>:</a:t>
          </a:r>
          <a:endParaRPr lang="it-IT" b="1" dirty="0"/>
        </a:p>
      </dgm:t>
    </dgm:pt>
    <dgm:pt modelId="{5E400394-D5D9-4AED-8D37-67D027D9EC45}" type="parTrans" cxnId="{E55BD32C-352F-4324-8546-A43ABB5ABDB4}">
      <dgm:prSet/>
      <dgm:spPr/>
      <dgm:t>
        <a:bodyPr/>
        <a:lstStyle/>
        <a:p>
          <a:endParaRPr lang="it-IT"/>
        </a:p>
      </dgm:t>
    </dgm:pt>
    <dgm:pt modelId="{010A9762-7C93-48E8-BCC0-987000813EF4}" type="sibTrans" cxnId="{E55BD32C-352F-4324-8546-A43ABB5ABDB4}">
      <dgm:prSet/>
      <dgm:spPr/>
      <dgm:t>
        <a:bodyPr/>
        <a:lstStyle/>
        <a:p>
          <a:endParaRPr lang="it-IT"/>
        </a:p>
      </dgm:t>
    </dgm:pt>
    <dgm:pt modelId="{5A898172-F673-4747-83B0-4F3BA9BCB4E0}">
      <dgm:prSet phldrT="[Testo]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dirty="0" err="1" smtClean="0"/>
            <a:t>Kanban</a:t>
          </a:r>
          <a:r>
            <a:rPr lang="it-IT" dirty="0" smtClean="0"/>
            <a:t> </a:t>
          </a:r>
          <a:r>
            <a:rPr lang="it-IT" dirty="0" err="1" smtClean="0"/>
            <a:t>cards</a:t>
          </a:r>
          <a:endParaRPr lang="it-IT" dirty="0"/>
        </a:p>
      </dgm:t>
    </dgm:pt>
    <dgm:pt modelId="{2825DE3B-2441-47E1-98DF-704DE5EA8169}" type="parTrans" cxnId="{64E84E67-050B-4AAD-AF50-F3DF82BFA53C}">
      <dgm:prSet/>
      <dgm:spPr/>
      <dgm:t>
        <a:bodyPr/>
        <a:lstStyle/>
        <a:p>
          <a:endParaRPr lang="it-IT"/>
        </a:p>
      </dgm:t>
    </dgm:pt>
    <dgm:pt modelId="{70B230F2-472C-4ED2-846F-D74903B66AA4}" type="sibTrans" cxnId="{64E84E67-050B-4AAD-AF50-F3DF82BFA53C}">
      <dgm:prSet/>
      <dgm:spPr/>
      <dgm:t>
        <a:bodyPr/>
        <a:lstStyle/>
        <a:p>
          <a:endParaRPr lang="it-IT"/>
        </a:p>
      </dgm:t>
    </dgm:pt>
    <dgm:pt modelId="{B225F7AA-5F87-47F1-B955-E560917EF5AD}">
      <dgm:prSet phldrT="[Testo]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dirty="0" smtClean="0"/>
            <a:t>Total </a:t>
          </a:r>
          <a:r>
            <a:rPr lang="it-IT" dirty="0" err="1" smtClean="0"/>
            <a:t>productive</a:t>
          </a:r>
          <a:r>
            <a:rPr lang="it-IT" dirty="0" smtClean="0"/>
            <a:t> </a:t>
          </a:r>
          <a:r>
            <a:rPr lang="it-IT" dirty="0" err="1" smtClean="0"/>
            <a:t>maintenance</a:t>
          </a:r>
          <a:endParaRPr lang="it-IT" dirty="0"/>
        </a:p>
      </dgm:t>
    </dgm:pt>
    <dgm:pt modelId="{A0540161-4716-483D-963E-8705849FC028}" type="parTrans" cxnId="{0C3D21DB-537A-468D-AF01-3CE48698180A}">
      <dgm:prSet/>
      <dgm:spPr/>
      <dgm:t>
        <a:bodyPr/>
        <a:lstStyle/>
        <a:p>
          <a:endParaRPr lang="it-IT"/>
        </a:p>
      </dgm:t>
    </dgm:pt>
    <dgm:pt modelId="{39E48537-0067-45A1-B815-593E71E2B333}" type="sibTrans" cxnId="{0C3D21DB-537A-468D-AF01-3CE48698180A}">
      <dgm:prSet/>
      <dgm:spPr/>
      <dgm:t>
        <a:bodyPr/>
        <a:lstStyle/>
        <a:p>
          <a:endParaRPr lang="it-IT"/>
        </a:p>
      </dgm:t>
    </dgm:pt>
    <dgm:pt modelId="{8F0017B9-D1CC-4D4F-AFCD-87CE4CEF949C}">
      <dgm:prSet phldrT="[Testo]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dirty="0" err="1" smtClean="0"/>
            <a:t>Components</a:t>
          </a:r>
          <a:r>
            <a:rPr lang="it-IT" dirty="0" smtClean="0"/>
            <a:t> </a:t>
          </a:r>
          <a:r>
            <a:rPr lang="it-IT" dirty="0" err="1" smtClean="0"/>
            <a:t>standardization</a:t>
          </a:r>
          <a:endParaRPr lang="it-IT" dirty="0"/>
        </a:p>
      </dgm:t>
    </dgm:pt>
    <dgm:pt modelId="{194EBF8E-6375-41A1-B4C4-8560E38294DE}" type="parTrans" cxnId="{F4F0013A-C31C-460E-9FF5-E298E93F8CEA}">
      <dgm:prSet/>
      <dgm:spPr/>
      <dgm:t>
        <a:bodyPr/>
        <a:lstStyle/>
        <a:p>
          <a:endParaRPr lang="it-IT"/>
        </a:p>
      </dgm:t>
    </dgm:pt>
    <dgm:pt modelId="{887E2440-94E3-48F6-9E26-4320CFC09F48}" type="sibTrans" cxnId="{F4F0013A-C31C-460E-9FF5-E298E93F8CEA}">
      <dgm:prSet/>
      <dgm:spPr/>
      <dgm:t>
        <a:bodyPr/>
        <a:lstStyle/>
        <a:p>
          <a:endParaRPr lang="it-IT"/>
        </a:p>
      </dgm:t>
    </dgm:pt>
    <dgm:pt modelId="{090614AC-ECBE-4711-9FB9-0F2DE03AF629}">
      <dgm:prSet phldrT="[Testo]"/>
      <dgm:spPr>
        <a:solidFill>
          <a:srgbClr val="85A8CF">
            <a:alpha val="90000"/>
          </a:srgbClr>
        </a:solidFill>
        <a:ln>
          <a:solidFill>
            <a:srgbClr val="2C5986">
              <a:alpha val="90000"/>
            </a:srgbClr>
          </a:solidFill>
        </a:ln>
      </dgm:spPr>
      <dgm:t>
        <a:bodyPr/>
        <a:lstStyle/>
        <a:p>
          <a:r>
            <a:rPr lang="it-IT" dirty="0" err="1" smtClean="0"/>
            <a:t>Flexible</a:t>
          </a:r>
          <a:r>
            <a:rPr lang="it-IT" dirty="0" smtClean="0"/>
            <a:t> </a:t>
          </a:r>
          <a:r>
            <a:rPr lang="it-IT" dirty="0" err="1" smtClean="0"/>
            <a:t>manpower</a:t>
          </a:r>
          <a:endParaRPr lang="it-IT" dirty="0"/>
        </a:p>
      </dgm:t>
    </dgm:pt>
    <dgm:pt modelId="{6B20109B-3CEC-4153-B31B-73079B00799A}" type="parTrans" cxnId="{38C4224E-8215-414F-BEA1-A2A12E419565}">
      <dgm:prSet/>
      <dgm:spPr/>
      <dgm:t>
        <a:bodyPr/>
        <a:lstStyle/>
        <a:p>
          <a:endParaRPr lang="it-IT"/>
        </a:p>
      </dgm:t>
    </dgm:pt>
    <dgm:pt modelId="{F98A7E07-87BC-4BDF-9647-75092580767F}" type="sibTrans" cxnId="{38C4224E-8215-414F-BEA1-A2A12E419565}">
      <dgm:prSet/>
      <dgm:spPr/>
      <dgm:t>
        <a:bodyPr/>
        <a:lstStyle/>
        <a:p>
          <a:endParaRPr lang="it-IT"/>
        </a:p>
      </dgm:t>
    </dgm:pt>
    <dgm:pt modelId="{870A014E-0091-4E7C-90BF-318E5A352D49}" type="pres">
      <dgm:prSet presAssocID="{A0E9178A-F302-4D1E-900A-442FE850B5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B8A543A-1E26-494A-89CB-B414E0158A2A}" type="pres">
      <dgm:prSet presAssocID="{B6BAF03C-0199-4316-8287-1E158152F56D}" presName="composite" presStyleCnt="0"/>
      <dgm:spPr/>
    </dgm:pt>
    <dgm:pt modelId="{CF506339-1838-40FA-BBA7-B79BED1F9698}" type="pres">
      <dgm:prSet presAssocID="{B6BAF03C-0199-4316-8287-1E158152F56D}" presName="parTx" presStyleLbl="alignNode1" presStyleIdx="0" presStyleCnt="1" custLinFactNeighborX="-42120" custLinFactNeighborY="-400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70C66F4-84EC-46CB-A21D-C669AF22BD0F}" type="pres">
      <dgm:prSet presAssocID="{B6BAF03C-0199-4316-8287-1E158152F56D}" presName="desTx" presStyleLbl="alignAccFollowNode1" presStyleIdx="0" presStyleCnt="1" custScaleY="103578" custLinFactNeighborY="-7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4F0013A-C31C-460E-9FF5-E298E93F8CEA}" srcId="{B6BAF03C-0199-4316-8287-1E158152F56D}" destId="{8F0017B9-D1CC-4D4F-AFCD-87CE4CEF949C}" srcOrd="2" destOrd="0" parTransId="{194EBF8E-6375-41A1-B4C4-8560E38294DE}" sibTransId="{887E2440-94E3-48F6-9E26-4320CFC09F48}"/>
    <dgm:cxn modelId="{64E84E67-050B-4AAD-AF50-F3DF82BFA53C}" srcId="{B6BAF03C-0199-4316-8287-1E158152F56D}" destId="{5A898172-F673-4747-83B0-4F3BA9BCB4E0}" srcOrd="0" destOrd="0" parTransId="{2825DE3B-2441-47E1-98DF-704DE5EA8169}" sibTransId="{70B230F2-472C-4ED2-846F-D74903B66AA4}"/>
    <dgm:cxn modelId="{244EB0BC-5C6C-49B9-893F-6EE5260D615F}" type="presOf" srcId="{5A898172-F673-4747-83B0-4F3BA9BCB4E0}" destId="{E70C66F4-84EC-46CB-A21D-C669AF22BD0F}" srcOrd="0" destOrd="0" presId="urn:microsoft.com/office/officeart/2005/8/layout/hList1"/>
    <dgm:cxn modelId="{97922F44-ADEC-4FED-9F4F-382D5BB5449C}" type="presOf" srcId="{090614AC-ECBE-4711-9FB9-0F2DE03AF629}" destId="{E70C66F4-84EC-46CB-A21D-C669AF22BD0F}" srcOrd="0" destOrd="3" presId="urn:microsoft.com/office/officeart/2005/8/layout/hList1"/>
    <dgm:cxn modelId="{38C4224E-8215-414F-BEA1-A2A12E419565}" srcId="{B6BAF03C-0199-4316-8287-1E158152F56D}" destId="{090614AC-ECBE-4711-9FB9-0F2DE03AF629}" srcOrd="3" destOrd="0" parTransId="{6B20109B-3CEC-4153-B31B-73079B00799A}" sibTransId="{F98A7E07-87BC-4BDF-9647-75092580767F}"/>
    <dgm:cxn modelId="{E55BD32C-352F-4324-8546-A43ABB5ABDB4}" srcId="{A0E9178A-F302-4D1E-900A-442FE850B5C1}" destId="{B6BAF03C-0199-4316-8287-1E158152F56D}" srcOrd="0" destOrd="0" parTransId="{5E400394-D5D9-4AED-8D37-67D027D9EC45}" sibTransId="{010A9762-7C93-48E8-BCC0-987000813EF4}"/>
    <dgm:cxn modelId="{0B247A72-A963-4D39-9F38-851717112034}" type="presOf" srcId="{A0E9178A-F302-4D1E-900A-442FE850B5C1}" destId="{870A014E-0091-4E7C-90BF-318E5A352D49}" srcOrd="0" destOrd="0" presId="urn:microsoft.com/office/officeart/2005/8/layout/hList1"/>
    <dgm:cxn modelId="{F2F90AA9-F0BD-4980-A649-7D4A8426760D}" type="presOf" srcId="{B225F7AA-5F87-47F1-B955-E560917EF5AD}" destId="{E70C66F4-84EC-46CB-A21D-C669AF22BD0F}" srcOrd="0" destOrd="1" presId="urn:microsoft.com/office/officeart/2005/8/layout/hList1"/>
    <dgm:cxn modelId="{F2F83AAE-D76F-43C5-9E96-F28D0F098678}" type="presOf" srcId="{8F0017B9-D1CC-4D4F-AFCD-87CE4CEF949C}" destId="{E70C66F4-84EC-46CB-A21D-C669AF22BD0F}" srcOrd="0" destOrd="2" presId="urn:microsoft.com/office/officeart/2005/8/layout/hList1"/>
    <dgm:cxn modelId="{0C3D21DB-537A-468D-AF01-3CE48698180A}" srcId="{B6BAF03C-0199-4316-8287-1E158152F56D}" destId="{B225F7AA-5F87-47F1-B955-E560917EF5AD}" srcOrd="1" destOrd="0" parTransId="{A0540161-4716-483D-963E-8705849FC028}" sibTransId="{39E48537-0067-45A1-B815-593E71E2B333}"/>
    <dgm:cxn modelId="{AEE04A63-6E7F-453C-93BB-84385D399912}" type="presOf" srcId="{B6BAF03C-0199-4316-8287-1E158152F56D}" destId="{CF506339-1838-40FA-BBA7-B79BED1F9698}" srcOrd="0" destOrd="0" presId="urn:microsoft.com/office/officeart/2005/8/layout/hList1"/>
    <dgm:cxn modelId="{116F07A3-E464-444C-8D9B-F65F2384B339}" type="presParOf" srcId="{870A014E-0091-4E7C-90BF-318E5A352D49}" destId="{AB8A543A-1E26-494A-89CB-B414E0158A2A}" srcOrd="0" destOrd="0" presId="urn:microsoft.com/office/officeart/2005/8/layout/hList1"/>
    <dgm:cxn modelId="{47C2017E-DB58-4651-A911-06DAF7CCF3B2}" type="presParOf" srcId="{AB8A543A-1E26-494A-89CB-B414E0158A2A}" destId="{CF506339-1838-40FA-BBA7-B79BED1F9698}" srcOrd="0" destOrd="0" presId="urn:microsoft.com/office/officeart/2005/8/layout/hList1"/>
    <dgm:cxn modelId="{C07CECD3-F972-4FF5-AD42-3DEB659E6E55}" type="presParOf" srcId="{AB8A543A-1E26-494A-89CB-B414E0158A2A}" destId="{E70C66F4-84EC-46CB-A21D-C669AF22BD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56DCF-B994-40FD-A5CD-7EDE24DA81DF}">
      <dsp:nvSpPr>
        <dsp:cNvPr id="0" name=""/>
        <dsp:cNvSpPr/>
      </dsp:nvSpPr>
      <dsp:spPr>
        <a:xfrm>
          <a:off x="0" y="60009"/>
          <a:ext cx="792087" cy="720000"/>
        </a:xfrm>
        <a:prstGeom prst="rightArrow">
          <a:avLst/>
        </a:prstGeom>
        <a:solidFill>
          <a:srgbClr val="85A8C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CF486D-027C-420F-BFB7-E18437ABB1F8}">
      <dsp:nvSpPr>
        <dsp:cNvPr id="0" name=""/>
        <dsp:cNvSpPr/>
      </dsp:nvSpPr>
      <dsp:spPr>
        <a:xfrm>
          <a:off x="143101" y="420049"/>
          <a:ext cx="648986" cy="304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 </a:t>
          </a:r>
          <a:endParaRPr lang="it-IT" sz="900" kern="1200" dirty="0"/>
        </a:p>
      </dsp:txBody>
      <dsp:txXfrm>
        <a:off x="143101" y="420049"/>
        <a:ext cx="648986" cy="304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06339-1838-40FA-BBA7-B79BED1F9698}">
      <dsp:nvSpPr>
        <dsp:cNvPr id="0" name=""/>
        <dsp:cNvSpPr/>
      </dsp:nvSpPr>
      <dsp:spPr>
        <a:xfrm>
          <a:off x="0" y="-202881"/>
          <a:ext cx="3096344" cy="1877770"/>
        </a:xfrm>
        <a:prstGeom prst="rect">
          <a:avLst/>
        </a:prstGeom>
        <a:solidFill>
          <a:srgbClr val="2C5986"/>
        </a:solidFill>
        <a:ln w="25400" cap="flat" cmpd="sng" algn="ctr">
          <a:solidFill>
            <a:srgbClr val="2C59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Goal </a:t>
          </a:r>
          <a:r>
            <a:rPr lang="it-IT" sz="2000" b="1" kern="1200" dirty="0" err="1" smtClean="0"/>
            <a:t>of</a:t>
          </a:r>
          <a:r>
            <a:rPr lang="it-IT" sz="2000" b="1" kern="1200" dirty="0" smtClean="0"/>
            <a:t> </a:t>
          </a:r>
          <a:r>
            <a:rPr lang="it-IT" sz="2000" b="1" kern="1200" dirty="0" err="1" smtClean="0"/>
            <a:t>lean</a:t>
          </a:r>
          <a:r>
            <a:rPr lang="it-IT" sz="2000" b="1" kern="1200" dirty="0" smtClean="0"/>
            <a:t> production </a:t>
          </a:r>
          <a:r>
            <a:rPr lang="it-IT" sz="2000" b="1" kern="1200" dirty="0" err="1" smtClean="0"/>
            <a:t>systems</a:t>
          </a:r>
          <a:r>
            <a:rPr lang="it-IT" sz="2000" b="1" kern="1200" dirty="0" smtClean="0"/>
            <a:t> </a:t>
          </a:r>
          <a:r>
            <a:rPr lang="it-IT" sz="2000" kern="1200" dirty="0" smtClean="0"/>
            <a:t>:</a:t>
          </a:r>
          <a:endParaRPr lang="it-IT" sz="2000" kern="1200" dirty="0"/>
        </a:p>
      </dsp:txBody>
      <dsp:txXfrm>
        <a:off x="0" y="-202881"/>
        <a:ext cx="3096344" cy="1877770"/>
      </dsp:txXfrm>
    </dsp:sp>
    <dsp:sp modelId="{E70C66F4-84EC-46CB-A21D-C669AF22BD0F}">
      <dsp:nvSpPr>
        <dsp:cNvPr id="0" name=""/>
        <dsp:cNvSpPr/>
      </dsp:nvSpPr>
      <dsp:spPr>
        <a:xfrm>
          <a:off x="0" y="1161799"/>
          <a:ext cx="3096344" cy="2461461"/>
        </a:xfrm>
        <a:prstGeom prst="rect">
          <a:avLst/>
        </a:prstGeom>
        <a:solidFill>
          <a:srgbClr val="85A8CF">
            <a:alpha val="90000"/>
          </a:srgbClr>
        </a:solidFill>
        <a:ln w="25400" cap="flat" cmpd="sng" algn="ctr">
          <a:solidFill>
            <a:srgbClr val="2C598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err="1" smtClean="0"/>
            <a:t>Reduction</a:t>
          </a:r>
          <a:r>
            <a:rPr lang="it-IT" sz="2000" kern="1200" dirty="0" smtClean="0"/>
            <a:t> of </a:t>
          </a:r>
          <a:r>
            <a:rPr lang="it-IT" sz="2000" kern="1200" dirty="0" err="1" smtClean="0"/>
            <a:t>activities</a:t>
          </a:r>
          <a:r>
            <a:rPr lang="it-IT" sz="2000" kern="1200" dirty="0" smtClean="0"/>
            <a:t> </a:t>
          </a:r>
          <a:r>
            <a:rPr lang="it-IT" sz="2000" kern="1200" dirty="0" err="1" smtClean="0"/>
            <a:t>without</a:t>
          </a:r>
          <a:r>
            <a:rPr lang="it-IT" sz="2000" kern="1200" dirty="0" smtClean="0"/>
            <a:t> an </a:t>
          </a:r>
          <a:r>
            <a:rPr lang="it-IT" sz="2000" kern="1200" dirty="0" err="1" smtClean="0"/>
            <a:t>added</a:t>
          </a:r>
          <a:r>
            <a:rPr lang="it-IT" sz="2000" kern="1200" dirty="0" smtClean="0"/>
            <a:t> </a:t>
          </a:r>
          <a:r>
            <a:rPr lang="it-IT" sz="2000" kern="1200" dirty="0" err="1" smtClean="0"/>
            <a:t>value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Low </a:t>
          </a:r>
          <a:r>
            <a:rPr lang="it-IT" sz="2000" kern="1200" dirty="0" err="1" smtClean="0"/>
            <a:t>lead</a:t>
          </a:r>
          <a:r>
            <a:rPr lang="it-IT" sz="2000" kern="1200" dirty="0" smtClean="0"/>
            <a:t> </a:t>
          </a:r>
          <a:r>
            <a:rPr lang="it-IT" sz="2000" kern="1200" dirty="0" err="1" smtClean="0"/>
            <a:t>time</a:t>
          </a:r>
          <a:r>
            <a:rPr lang="it-IT" sz="2000" kern="1200" dirty="0" smtClean="0"/>
            <a:t> and WIP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High </a:t>
          </a:r>
          <a:r>
            <a:rPr lang="it-IT" sz="2000" kern="1200" dirty="0" err="1" smtClean="0"/>
            <a:t>productivity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High </a:t>
          </a:r>
          <a:r>
            <a:rPr lang="it-IT" sz="2000" kern="1200" dirty="0" err="1" smtClean="0"/>
            <a:t>flexibility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High service </a:t>
          </a:r>
          <a:r>
            <a:rPr lang="it-IT" sz="2000" kern="1200" dirty="0" err="1" smtClean="0"/>
            <a:t>level</a:t>
          </a:r>
          <a:endParaRPr lang="it-IT" sz="2000" kern="1200" dirty="0"/>
        </a:p>
      </dsp:txBody>
      <dsp:txXfrm>
        <a:off x="0" y="1161799"/>
        <a:ext cx="3096344" cy="24614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06339-1838-40FA-BBA7-B79BED1F9698}">
      <dsp:nvSpPr>
        <dsp:cNvPr id="0" name=""/>
        <dsp:cNvSpPr/>
      </dsp:nvSpPr>
      <dsp:spPr>
        <a:xfrm>
          <a:off x="0" y="0"/>
          <a:ext cx="3096344" cy="828034"/>
        </a:xfrm>
        <a:prstGeom prst="rect">
          <a:avLst/>
        </a:prstGeom>
        <a:solidFill>
          <a:srgbClr val="2C5986"/>
        </a:solidFill>
        <a:ln w="25400" cap="flat" cmpd="sng" algn="ctr">
          <a:solidFill>
            <a:srgbClr val="2C59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/>
            <a:t>Usual</a:t>
          </a:r>
          <a:r>
            <a:rPr lang="it-IT" sz="2400" b="1" kern="1200" dirty="0" smtClean="0"/>
            <a:t> </a:t>
          </a:r>
          <a:r>
            <a:rPr lang="it-IT" sz="2400" b="1" kern="1200" dirty="0" err="1" smtClean="0"/>
            <a:t>methodologies</a:t>
          </a:r>
          <a:r>
            <a:rPr lang="it-IT" sz="2400" b="1" kern="1200" dirty="0" smtClean="0"/>
            <a:t>:</a:t>
          </a:r>
          <a:endParaRPr lang="it-IT" sz="2400" b="1" kern="1200" dirty="0"/>
        </a:p>
      </dsp:txBody>
      <dsp:txXfrm>
        <a:off x="0" y="0"/>
        <a:ext cx="3096344" cy="828034"/>
      </dsp:txXfrm>
    </dsp:sp>
    <dsp:sp modelId="{E70C66F4-84EC-46CB-A21D-C669AF22BD0F}">
      <dsp:nvSpPr>
        <dsp:cNvPr id="0" name=""/>
        <dsp:cNvSpPr/>
      </dsp:nvSpPr>
      <dsp:spPr>
        <a:xfrm>
          <a:off x="0" y="787374"/>
          <a:ext cx="3096344" cy="2557200"/>
        </a:xfrm>
        <a:prstGeom prst="rect">
          <a:avLst/>
        </a:prstGeom>
        <a:solidFill>
          <a:srgbClr val="85A8CF">
            <a:alpha val="90000"/>
          </a:srgbClr>
        </a:solidFill>
        <a:ln w="25400" cap="flat" cmpd="sng" algn="ctr">
          <a:solidFill>
            <a:srgbClr val="2C598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err="1" smtClean="0"/>
            <a:t>Kanban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cards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Total </a:t>
          </a:r>
          <a:r>
            <a:rPr lang="it-IT" sz="2400" kern="1200" dirty="0" err="1" smtClean="0"/>
            <a:t>productive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maintenance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err="1" smtClean="0"/>
            <a:t>Components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standardization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err="1" smtClean="0"/>
            <a:t>Flexible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manpower</a:t>
          </a:r>
          <a:endParaRPr lang="it-IT" sz="2400" kern="1200" dirty="0"/>
        </a:p>
      </dsp:txBody>
      <dsp:txXfrm>
        <a:off x="0" y="787374"/>
        <a:ext cx="3096344" cy="2557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E0E35C2F-3F0C-49E0-AC60-7DBCE15D23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665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83B1040C-8DA8-419D-A846-B510B2BE98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092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A0423-BE8F-481B-A050-EA0B34B0BE3B}" type="slidenum">
              <a:rPr lang="it-IT" smtClean="0">
                <a:latin typeface="Times"/>
              </a:rPr>
              <a:pPr>
                <a:defRPr/>
              </a:pPr>
              <a:t>1</a:t>
            </a:fld>
            <a:endParaRPr lang="it-IT" smtClean="0">
              <a:latin typeface="Time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8975" y="803275"/>
            <a:ext cx="5360988" cy="402113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5089525"/>
            <a:ext cx="4940300" cy="4824413"/>
          </a:xfrm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50332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2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1205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3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44545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6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921835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18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9723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21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58914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28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32250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"/>
            </a:endParaRPr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E98B-5873-45DC-ACD8-95486C6CC396}" type="slidenum">
              <a:rPr lang="it-IT" smtClean="0">
                <a:latin typeface="Times"/>
              </a:rPr>
              <a:pPr>
                <a:defRPr/>
              </a:pPr>
              <a:t>32</a:t>
            </a:fld>
            <a:endParaRPr lang="it-IT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50157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9"/>
          <p:cNvSpPr>
            <a:spLocks noChangeArrowheads="1"/>
          </p:cNvSpPr>
          <p:nvPr/>
        </p:nvSpPr>
        <p:spPr bwMode="auto">
          <a:xfrm>
            <a:off x="0" y="0"/>
            <a:ext cx="9169400" cy="68738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it-IT">
              <a:latin typeface="Times" pitchFamily="18" charset="0"/>
              <a:cs typeface="+mn-cs"/>
            </a:endParaRPr>
          </a:p>
        </p:txBody>
      </p:sp>
      <p:sp>
        <p:nvSpPr>
          <p:cNvPr id="3" name="Rectangle 1054"/>
          <p:cNvSpPr>
            <a:spLocks noChangeArrowheads="1"/>
          </p:cNvSpPr>
          <p:nvPr userDrawn="1"/>
        </p:nvSpPr>
        <p:spPr bwMode="auto">
          <a:xfrm>
            <a:off x="1336675" y="914400"/>
            <a:ext cx="7807325" cy="1447800"/>
          </a:xfrm>
          <a:prstGeom prst="rect">
            <a:avLst/>
          </a:prstGeom>
          <a:solidFill>
            <a:srgbClr val="85A8C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it-IT" sz="2000">
              <a:solidFill>
                <a:schemeClr val="bg1"/>
              </a:solidFill>
              <a:latin typeface="Futura Hv BT" pitchFamily="34" charset="0"/>
              <a:cs typeface="+mn-cs"/>
            </a:endParaRPr>
          </a:p>
        </p:txBody>
      </p:sp>
      <p:sp>
        <p:nvSpPr>
          <p:cNvPr id="4" name="Text Box 1043"/>
          <p:cNvSpPr txBox="1">
            <a:spLocks noChangeArrowheads="1"/>
          </p:cNvSpPr>
          <p:nvPr/>
        </p:nvSpPr>
        <p:spPr bwMode="auto">
          <a:xfrm>
            <a:off x="1475656" y="260648"/>
            <a:ext cx="748883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75000"/>
              </a:lnSpc>
              <a:spcBef>
                <a:spcPct val="50000"/>
              </a:spcBef>
              <a:defRPr/>
            </a:pPr>
            <a:endParaRPr lang="it-IT" sz="2000" b="1" dirty="0">
              <a:solidFill>
                <a:schemeClr val="bg1"/>
              </a:solidFill>
              <a:latin typeface="Comic Sans MS" pitchFamily="66" charset="0"/>
              <a:cs typeface="+mn-cs"/>
            </a:endParaRPr>
          </a:p>
          <a:p>
            <a:pPr eaLnBrk="0" hangingPunct="0">
              <a:lnSpc>
                <a:spcPct val="75000"/>
              </a:lnSpc>
              <a:spcBef>
                <a:spcPct val="50000"/>
              </a:spcBef>
              <a:defRPr/>
            </a:pPr>
            <a:endParaRPr lang="it-IT" sz="2000" b="1" dirty="0">
              <a:solidFill>
                <a:schemeClr val="bg1"/>
              </a:solidFill>
              <a:latin typeface="Comic Sans MS" pitchFamily="66" charset="0"/>
              <a:cs typeface="+mn-cs"/>
            </a:endParaRPr>
          </a:p>
          <a:p>
            <a:pPr eaLnBrk="0" hangingPunct="0">
              <a:lnSpc>
                <a:spcPct val="75000"/>
              </a:lnSpc>
              <a:spcBef>
                <a:spcPct val="50000"/>
              </a:spcBef>
              <a:defRPr/>
            </a:pPr>
            <a:r>
              <a:rPr lang="it-IT" sz="3200" b="1" dirty="0" smtClean="0">
                <a:solidFill>
                  <a:schemeClr val="bg1"/>
                </a:solidFill>
                <a:latin typeface="Arial" charset="0"/>
                <a:cs typeface="+mn-cs"/>
              </a:rPr>
              <a:t>An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analytical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model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to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determine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the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reaction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levels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in a </a:t>
            </a:r>
            <a:r>
              <a:rPr lang="it-IT" sz="3200" b="1" baseline="0" dirty="0" err="1" smtClean="0">
                <a:solidFill>
                  <a:schemeClr val="bg1"/>
                </a:solidFill>
                <a:latin typeface="Arial" charset="0"/>
                <a:cs typeface="+mn-cs"/>
              </a:rPr>
              <a:t>lean</a:t>
            </a:r>
            <a:r>
              <a:rPr lang="it-IT" sz="3200" b="1" baseline="0" dirty="0" smtClean="0">
                <a:solidFill>
                  <a:schemeClr val="bg1"/>
                </a:solidFill>
                <a:latin typeface="Arial" charset="0"/>
                <a:cs typeface="+mn-cs"/>
              </a:rPr>
              <a:t> manufacturing system</a:t>
            </a:r>
            <a:endParaRPr lang="it-IT" sz="1800" b="1" dirty="0">
              <a:solidFill>
                <a:schemeClr val="bg1"/>
              </a:solidFill>
              <a:latin typeface="Minion Web" pitchFamily="18" charset="0"/>
              <a:cs typeface="+mn-cs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it-IT" sz="2000" dirty="0">
              <a:solidFill>
                <a:schemeClr val="bg1"/>
              </a:solidFill>
              <a:latin typeface="Minion Web" pitchFamily="18" charset="0"/>
              <a:cs typeface="+mn-cs"/>
            </a:endParaRPr>
          </a:p>
        </p:txBody>
      </p:sp>
      <p:sp>
        <p:nvSpPr>
          <p:cNvPr id="8" name="Text Box 1061"/>
          <p:cNvSpPr txBox="1">
            <a:spLocks noChangeArrowheads="1"/>
          </p:cNvSpPr>
          <p:nvPr userDrawn="1"/>
        </p:nvSpPr>
        <p:spPr bwMode="auto">
          <a:xfrm>
            <a:off x="1547664" y="2708920"/>
            <a:ext cx="47386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PAOLO PAGANI</a:t>
            </a:r>
          </a:p>
          <a:p>
            <a:pPr eaLnBrk="0" hangingPunct="0">
              <a:defRPr/>
            </a:pP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Graduate in </a:t>
            </a:r>
            <a:r>
              <a:rPr lang="it-IT" sz="1800" dirty="0" err="1" smtClean="0">
                <a:solidFill>
                  <a:srgbClr val="004C80"/>
                </a:solidFill>
                <a:latin typeface="Times New Roman" charset="0"/>
                <a:cs typeface="+mn-cs"/>
              </a:rPr>
              <a:t>Mechanical</a:t>
            </a: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dirty="0" err="1" smtClean="0">
                <a:solidFill>
                  <a:srgbClr val="004C80"/>
                </a:solidFill>
                <a:latin typeface="Times New Roman" charset="0"/>
                <a:cs typeface="+mn-cs"/>
              </a:rPr>
              <a:t>Enginnering</a:t>
            </a:r>
            <a:endParaRPr lang="it-IT" sz="1800" dirty="0" smtClean="0">
              <a:solidFill>
                <a:srgbClr val="004C80"/>
              </a:solidFill>
              <a:latin typeface="Times New Roman" charset="0"/>
              <a:cs typeface="+mn-cs"/>
            </a:endParaRPr>
          </a:p>
          <a:p>
            <a:pPr eaLnBrk="0" hangingPunct="0">
              <a:defRPr/>
            </a:pP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Politecnico di Milano</a:t>
            </a:r>
          </a:p>
          <a:p>
            <a:pPr eaLnBrk="0" hangingPunct="0">
              <a:defRPr/>
            </a:pPr>
            <a:endParaRPr lang="it-IT" sz="1800" dirty="0" smtClean="0">
              <a:solidFill>
                <a:srgbClr val="004C80"/>
              </a:solidFill>
              <a:latin typeface="Times New Roman" charset="0"/>
              <a:cs typeface="+mn-cs"/>
            </a:endParaRPr>
          </a:p>
          <a:p>
            <a:pPr eaLnBrk="0" hangingPunct="0">
              <a:defRPr/>
            </a:pP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TULLIO </a:t>
            </a: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TOLIO</a:t>
            </a:r>
          </a:p>
          <a:p>
            <a:pPr eaLnBrk="0" hangingPunct="0">
              <a:defRPr/>
            </a:pPr>
            <a:r>
              <a:rPr lang="it-IT" sz="1800" dirty="0" err="1">
                <a:solidFill>
                  <a:srgbClr val="004C80"/>
                </a:solidFill>
                <a:latin typeface="Times New Roman" charset="0"/>
                <a:cs typeface="+mn-cs"/>
              </a:rPr>
              <a:t>Department</a:t>
            </a: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dirty="0" err="1">
                <a:solidFill>
                  <a:srgbClr val="004C80"/>
                </a:solidFill>
                <a:latin typeface="Times New Roman" charset="0"/>
                <a:cs typeface="+mn-cs"/>
              </a:rPr>
              <a:t>of</a:t>
            </a: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dirty="0" err="1">
                <a:solidFill>
                  <a:srgbClr val="004C80"/>
                </a:solidFill>
                <a:latin typeface="Times New Roman" charset="0"/>
                <a:cs typeface="+mn-cs"/>
              </a:rPr>
              <a:t>Mechanical</a:t>
            </a: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dirty="0" err="1">
                <a:solidFill>
                  <a:srgbClr val="004C80"/>
                </a:solidFill>
                <a:latin typeface="Times New Roman" charset="0"/>
                <a:cs typeface="+mn-cs"/>
              </a:rPr>
              <a:t>Engineering</a:t>
            </a:r>
            <a:endParaRPr lang="it-IT" sz="1800" dirty="0">
              <a:solidFill>
                <a:srgbClr val="004C80"/>
              </a:solidFill>
              <a:latin typeface="Times New Roman" charset="0"/>
              <a:cs typeface="+mn-cs"/>
            </a:endParaRPr>
          </a:p>
          <a:p>
            <a:pPr eaLnBrk="0" hangingPunct="0">
              <a:defRPr/>
            </a:pP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Manufacturing and Production</a:t>
            </a:r>
            <a:r>
              <a:rPr lang="it-IT" sz="1800" baseline="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baseline="0" dirty="0" err="1" smtClean="0">
                <a:solidFill>
                  <a:srgbClr val="004C80"/>
                </a:solidFill>
                <a:latin typeface="Times New Roman" charset="0"/>
                <a:cs typeface="+mn-cs"/>
              </a:rPr>
              <a:t>Systems</a:t>
            </a:r>
            <a:r>
              <a:rPr lang="it-IT" sz="1800" baseline="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baseline="0" dirty="0" err="1" smtClean="0">
                <a:solidFill>
                  <a:srgbClr val="004C80"/>
                </a:solidFill>
                <a:latin typeface="Times New Roman" charset="0"/>
                <a:cs typeface="+mn-cs"/>
              </a:rPr>
              <a:t>division</a:t>
            </a:r>
            <a:endParaRPr lang="it-IT" sz="1800" dirty="0">
              <a:solidFill>
                <a:srgbClr val="004C80"/>
              </a:solidFill>
              <a:latin typeface="Times New Roman" charset="0"/>
              <a:cs typeface="+mn-cs"/>
            </a:endParaRPr>
          </a:p>
          <a:p>
            <a:pPr eaLnBrk="0" hangingPunct="0">
              <a:defRPr/>
            </a:pP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Politecnico di Milano</a:t>
            </a:r>
          </a:p>
          <a:p>
            <a:pPr eaLnBrk="0" hangingPunct="0">
              <a:defRPr/>
            </a:pPr>
            <a:r>
              <a:rPr lang="it-IT" sz="1800" dirty="0" err="1">
                <a:solidFill>
                  <a:srgbClr val="004C80"/>
                </a:solidFill>
                <a:latin typeface="Times New Roman" charset="0"/>
                <a:cs typeface="+mn-cs"/>
              </a:rPr>
              <a:t>Director</a:t>
            </a:r>
            <a:r>
              <a:rPr lang="it-IT" sz="1800" dirty="0">
                <a:solidFill>
                  <a:srgbClr val="004C80"/>
                </a:solidFill>
                <a:latin typeface="Times New Roman" charset="0"/>
                <a:cs typeface="+mn-cs"/>
              </a:rPr>
              <a:t> </a:t>
            </a:r>
            <a:r>
              <a:rPr lang="it-IT" sz="1800" dirty="0" smtClean="0">
                <a:solidFill>
                  <a:srgbClr val="004C80"/>
                </a:solidFill>
                <a:latin typeface="Times New Roman" charset="0"/>
                <a:cs typeface="+mn-cs"/>
              </a:rPr>
              <a:t>ITIA-CNR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800" kern="1200" dirty="0" smtClean="0">
              <a:solidFill>
                <a:srgbClr val="004C80"/>
              </a:solidFill>
              <a:latin typeface="Times New Roman" charset="0"/>
              <a:ea typeface="+mn-ea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kern="120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KAI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FURMANS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kern="120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Karlsruher</a:t>
            </a:r>
            <a:r>
              <a:rPr lang="it-IT" sz="1800" kern="120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Institut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of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technology</a:t>
            </a:r>
            <a:endParaRPr lang="it-IT" sz="1800" kern="1200" dirty="0" smtClean="0">
              <a:solidFill>
                <a:srgbClr val="004C80"/>
              </a:solidFill>
              <a:latin typeface="Times New Roman" charset="0"/>
              <a:ea typeface="+mn-ea"/>
              <a:cs typeface="Arial" pitchFamily="34" charset="0"/>
            </a:endParaRPr>
          </a:p>
          <a:p>
            <a:pPr eaLnBrk="0" hangingPunct="0">
              <a:defRPr/>
            </a:pPr>
            <a:r>
              <a:rPr lang="it-IT" sz="1800" kern="120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Director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of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i</a:t>
            </a:r>
            <a:r>
              <a:rPr lang="it-IT" sz="1800" kern="120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nstitut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for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transportation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technique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and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logistic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 </a:t>
            </a:r>
            <a:r>
              <a:rPr lang="it-IT" sz="1800" kern="1200" baseline="0" dirty="0" err="1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systems</a:t>
            </a:r>
            <a:r>
              <a:rPr lang="it-IT" sz="1800" kern="1200" baseline="0" dirty="0" smtClean="0">
                <a:solidFill>
                  <a:srgbClr val="004C80"/>
                </a:solidFill>
                <a:latin typeface="Times New Roman" charset="0"/>
                <a:ea typeface="+mn-ea"/>
                <a:cs typeface="Arial" pitchFamily="34" charset="0"/>
              </a:rPr>
              <a:t>.</a:t>
            </a:r>
            <a:endParaRPr lang="it-IT" sz="1800" kern="1200" dirty="0" smtClean="0">
              <a:solidFill>
                <a:srgbClr val="004C80"/>
              </a:solidFill>
              <a:latin typeface="Times New Roman" charset="0"/>
              <a:ea typeface="+mn-ea"/>
              <a:cs typeface="Arial" pitchFamily="34" charset="0"/>
            </a:endParaRPr>
          </a:p>
        </p:txBody>
      </p:sp>
      <p:sp>
        <p:nvSpPr>
          <p:cNvPr id="6" name="Rettangolo 5"/>
          <p:cNvSpPr/>
          <p:nvPr userDrawn="1"/>
        </p:nvSpPr>
        <p:spPr bwMode="auto">
          <a:xfrm>
            <a:off x="-30956" y="0"/>
            <a:ext cx="1398588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242050" y="358775"/>
            <a:ext cx="1539875" cy="63468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619250" y="358775"/>
            <a:ext cx="4470400" cy="63468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62195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250" y="1052736"/>
            <a:ext cx="6913190" cy="565286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619250" y="2159000"/>
            <a:ext cx="3005138" cy="454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76788" y="2159000"/>
            <a:ext cx="3005137" cy="454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2159000"/>
            <a:ext cx="6162675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il testo</a:t>
            </a:r>
            <a:br>
              <a:rPr lang="it-IT" smtClean="0"/>
            </a:br>
            <a:endParaRPr lang="it-IT" smtClean="0"/>
          </a:p>
          <a:p>
            <a:pPr lvl="0"/>
            <a:endParaRPr lang="it-IT" smtClean="0"/>
          </a:p>
          <a:p>
            <a:pPr lvl="0"/>
            <a:r>
              <a:rPr lang="it-IT" smtClean="0"/>
              <a:t>Per tornare indietro, selezionare:</a:t>
            </a:r>
          </a:p>
          <a:p>
            <a:pPr lvl="0"/>
            <a:r>
              <a:rPr lang="it-IT" smtClean="0"/>
              <a:t>	-visualizza &gt; visualizzazione normale</a:t>
            </a:r>
          </a:p>
        </p:txBody>
      </p:sp>
      <p:sp>
        <p:nvSpPr>
          <p:cNvPr id="16387" name="Rectangle 1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619250" y="358775"/>
            <a:ext cx="614521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8932863" y="2133600"/>
            <a:ext cx="211137" cy="4724400"/>
          </a:xfrm>
          <a:prstGeom prst="rect">
            <a:avLst/>
          </a:prstGeom>
          <a:solidFill>
            <a:srgbClr val="004F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latin typeface="Times" pitchFamily="18" charset="0"/>
              <a:cs typeface="+mn-cs"/>
            </a:endParaRPr>
          </a:p>
        </p:txBody>
      </p:sp>
      <p:sp>
        <p:nvSpPr>
          <p:cNvPr id="6" name="Rettangolo 5"/>
          <p:cNvSpPr/>
          <p:nvPr userDrawn="1"/>
        </p:nvSpPr>
        <p:spPr bwMode="auto">
          <a:xfrm>
            <a:off x="-30956" y="0"/>
            <a:ext cx="1398588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45" r:id="rId2"/>
    <p:sldLayoutId id="2147484056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F6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Minion Web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Minion Web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Minion Web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940152" y="6453336"/>
            <a:ext cx="3291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Presented</a:t>
            </a:r>
            <a:r>
              <a:rPr lang="it-IT" dirty="0" smtClean="0"/>
              <a:t> by Tullio Tolio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2" name="Rettangolo arrotondato 293891"/>
          <p:cNvSpPr/>
          <p:nvPr/>
        </p:nvSpPr>
        <p:spPr bwMode="auto">
          <a:xfrm>
            <a:off x="5940152" y="2478689"/>
            <a:ext cx="1326129" cy="203043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93888" name="Rettangolo arrotondato 293887"/>
          <p:cNvSpPr/>
          <p:nvPr/>
        </p:nvSpPr>
        <p:spPr bwMode="auto">
          <a:xfrm>
            <a:off x="3858130" y="2478689"/>
            <a:ext cx="1314357" cy="203043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8" name="Rettangolo arrotondato 57"/>
          <p:cNvSpPr/>
          <p:nvPr/>
        </p:nvSpPr>
        <p:spPr bwMode="auto">
          <a:xfrm>
            <a:off x="2267744" y="2478689"/>
            <a:ext cx="1307101" cy="2033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Mu–</a:t>
            </a:r>
            <a:r>
              <a:rPr lang="it-IT" b="1" baseline="30000" dirty="0" err="1" smtClean="0">
                <a:latin typeface="Times" pitchFamily="18" charset="0"/>
              </a:rPr>
              <a:t>Conf</a:t>
            </a:r>
            <a:r>
              <a:rPr lang="it-IT" b="1" baseline="30000" dirty="0" smtClean="0">
                <a:latin typeface="Times" pitchFamily="18" charset="0"/>
              </a:rPr>
              <a:t> </a:t>
            </a:r>
            <a:r>
              <a:rPr lang="it-IT" b="1" baseline="30000" dirty="0">
                <a:latin typeface="Times" pitchFamily="18" charset="0"/>
              </a:rPr>
              <a:t>1</a:t>
            </a:r>
            <a:r>
              <a:rPr lang="it-IT" b="1" dirty="0">
                <a:latin typeface="Times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476672"/>
            <a:ext cx="7272808" cy="198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114300" indent="-4572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Assumptions</a:t>
            </a:r>
            <a:r>
              <a:rPr lang="it-IT" kern="0" dirty="0" smtClean="0"/>
              <a:t>:</a:t>
            </a:r>
            <a:endParaRPr lang="it-IT" kern="0" dirty="0" smtClean="0"/>
          </a:p>
          <a:p>
            <a:pPr marL="114300" indent="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kern="0" dirty="0" smtClean="0"/>
              <a:t>The  </a:t>
            </a:r>
            <a:r>
              <a:rPr lang="it-IT" kern="0" dirty="0" err="1" smtClean="0"/>
              <a:t>upstream</a:t>
            </a:r>
            <a:r>
              <a:rPr lang="it-IT" kern="0" dirty="0" smtClean="0"/>
              <a:t> and downstream </a:t>
            </a:r>
            <a:r>
              <a:rPr lang="it-IT" kern="0" dirty="0" err="1" smtClean="0"/>
              <a:t>machines</a:t>
            </a:r>
            <a:r>
              <a:rPr lang="it-IT" kern="0" dirty="0"/>
              <a:t> M</a:t>
            </a:r>
            <a:r>
              <a:rPr lang="it-IT" kern="0" baseline="30000" dirty="0"/>
              <a:t>u </a:t>
            </a:r>
            <a:r>
              <a:rPr lang="it-IT" kern="0" baseline="30000" dirty="0" smtClean="0"/>
              <a:t> </a:t>
            </a:r>
            <a:r>
              <a:rPr lang="it-IT" kern="0" dirty="0"/>
              <a:t>and M</a:t>
            </a:r>
            <a:r>
              <a:rPr lang="it-IT" kern="0" baseline="30000" dirty="0"/>
              <a:t>d</a:t>
            </a:r>
            <a:r>
              <a:rPr lang="it-IT" kern="0" dirty="0"/>
              <a:t> </a:t>
            </a:r>
            <a:r>
              <a:rPr lang="it-IT" kern="0" dirty="0" smtClean="0"/>
              <a:t>  </a:t>
            </a:r>
            <a:r>
              <a:rPr lang="it-IT" kern="0" dirty="0" err="1" smtClean="0"/>
              <a:t>have</a:t>
            </a:r>
            <a:r>
              <a:rPr lang="it-IT" kern="0" dirty="0" smtClean="0"/>
              <a:t> </a:t>
            </a:r>
            <a:r>
              <a:rPr lang="it-IT" kern="0" dirty="0" err="1"/>
              <a:t>respectevely</a:t>
            </a:r>
            <a:r>
              <a:rPr lang="it-IT" kern="0" dirty="0"/>
              <a:t> C</a:t>
            </a:r>
            <a:r>
              <a:rPr lang="it-IT" kern="0" baseline="-25000" dirty="0" smtClean="0"/>
              <a:t>u</a:t>
            </a:r>
            <a:r>
              <a:rPr lang="it-IT" kern="0" dirty="0" smtClean="0"/>
              <a:t> </a:t>
            </a:r>
            <a:r>
              <a:rPr lang="it-IT" kern="0" dirty="0" smtClean="0"/>
              <a:t>and </a:t>
            </a:r>
            <a:r>
              <a:rPr lang="it-IT" kern="0" dirty="0" err="1" smtClean="0"/>
              <a:t>C</a:t>
            </a:r>
            <a:r>
              <a:rPr lang="it-IT" kern="0" baseline="-25000" dirty="0" err="1" smtClean="0"/>
              <a:t>d</a:t>
            </a:r>
            <a:r>
              <a:rPr lang="it-IT" kern="0" dirty="0" smtClean="0"/>
              <a:t> </a:t>
            </a:r>
            <a:r>
              <a:rPr lang="it-IT" kern="0" dirty="0" smtClean="0">
                <a:solidFill>
                  <a:srgbClr val="FF0000"/>
                </a:solidFill>
              </a:rPr>
              <a:t>alternative</a:t>
            </a:r>
            <a:r>
              <a:rPr lang="it-IT" kern="0" dirty="0" smtClean="0"/>
              <a:t> </a:t>
            </a:r>
            <a:r>
              <a:rPr lang="it-IT" kern="0" dirty="0" err="1" smtClean="0"/>
              <a:t>configurations</a:t>
            </a:r>
            <a:r>
              <a:rPr lang="it-IT" kern="0" dirty="0" smtClean="0"/>
              <a:t> </a:t>
            </a:r>
            <a:r>
              <a:rPr lang="it-IT" kern="0" dirty="0" err="1" smtClean="0"/>
              <a:t>each</a:t>
            </a:r>
            <a:r>
              <a:rPr lang="it-IT" kern="0" dirty="0" smtClean="0"/>
              <a:t> </a:t>
            </a:r>
            <a:r>
              <a:rPr lang="it-IT" kern="0" dirty="0" err="1" smtClean="0"/>
              <a:t>having</a:t>
            </a:r>
            <a:r>
              <a:rPr lang="it-IT" kern="0" dirty="0" smtClean="0"/>
              <a:t> </a:t>
            </a:r>
            <a:r>
              <a:rPr lang="it-IT" kern="0" dirty="0" err="1" smtClean="0"/>
              <a:t>its</a:t>
            </a:r>
            <a:r>
              <a:rPr lang="it-IT" kern="0" dirty="0" smtClean="0"/>
              <a:t> </a:t>
            </a:r>
            <a:r>
              <a:rPr lang="it-IT" kern="0" dirty="0" err="1" smtClean="0"/>
              <a:t>productive</a:t>
            </a:r>
            <a:r>
              <a:rPr lang="it-IT" kern="0" dirty="0" smtClean="0"/>
              <a:t> </a:t>
            </a:r>
            <a:r>
              <a:rPr lang="it-IT" kern="0" dirty="0" err="1" smtClean="0"/>
              <a:t>behavior</a:t>
            </a:r>
            <a:r>
              <a:rPr lang="it-IT" kern="0" dirty="0" smtClean="0"/>
              <a:t> </a:t>
            </a:r>
            <a:r>
              <a:rPr lang="it-IT" kern="0" dirty="0" err="1" smtClean="0"/>
              <a:t>defined</a:t>
            </a:r>
            <a:r>
              <a:rPr lang="it-IT" kern="0" dirty="0" smtClean="0"/>
              <a:t> by a </a:t>
            </a:r>
            <a:r>
              <a:rPr lang="it-IT" kern="0" dirty="0" err="1" smtClean="0"/>
              <a:t>Markov</a:t>
            </a:r>
            <a:r>
              <a:rPr lang="it-IT" kern="0" dirty="0" smtClean="0"/>
              <a:t> </a:t>
            </a:r>
            <a:r>
              <a:rPr lang="it-IT" kern="0" dirty="0" err="1" smtClean="0"/>
              <a:t>chain</a:t>
            </a:r>
            <a:r>
              <a:rPr lang="it-IT" kern="0" dirty="0" smtClean="0"/>
              <a:t>.</a:t>
            </a: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</a:t>
            </a:r>
            <a:r>
              <a:rPr lang="en-GB" dirty="0" smtClean="0"/>
              <a:t>formulation</a:t>
            </a:r>
            <a:endParaRPr lang="en-GB" dirty="0"/>
          </a:p>
        </p:txBody>
      </p:sp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2430634" y="2938881"/>
            <a:ext cx="990554" cy="1509845"/>
            <a:chOff x="2746541" y="2420888"/>
            <a:chExt cx="1255098" cy="1800200"/>
          </a:xfrm>
        </p:grpSpPr>
        <p:sp>
          <p:nvSpPr>
            <p:cNvPr id="8" name="Ovale 7"/>
            <p:cNvSpPr/>
            <p:nvPr/>
          </p:nvSpPr>
          <p:spPr bwMode="auto">
            <a:xfrm>
              <a:off x="2987824" y="242088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U</a:t>
              </a:r>
              <a:r>
                <a:rPr kumimoji="0" lang="it-IT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1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" name="Ovale 8"/>
            <p:cNvSpPr/>
            <p:nvPr/>
          </p:nvSpPr>
          <p:spPr bwMode="auto">
            <a:xfrm>
              <a:off x="2987824" y="350100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>
                  <a:latin typeface="Times" pitchFamily="18" charset="0"/>
                </a:rPr>
                <a:t>D</a:t>
              </a:r>
              <a:r>
                <a:rPr kumimoji="0" lang="it-IT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1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10" name="Connettore 7 9"/>
            <p:cNvCxnSpPr>
              <a:stCxn id="8" idx="6"/>
              <a:endCxn id="9" idx="6"/>
            </p:cNvCxnSpPr>
            <p:nvPr/>
          </p:nvCxnSpPr>
          <p:spPr bwMode="auto">
            <a:xfrm>
              <a:off x="370790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Connettore 7 10"/>
            <p:cNvCxnSpPr>
              <a:stCxn id="9" idx="2"/>
              <a:endCxn id="8" idx="2"/>
            </p:cNvCxnSpPr>
            <p:nvPr/>
          </p:nvCxnSpPr>
          <p:spPr bwMode="auto">
            <a:xfrm rot="10800000">
              <a:off x="298782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asellaDiTesto 11"/>
            <p:cNvSpPr txBox="1"/>
            <p:nvPr/>
          </p:nvSpPr>
          <p:spPr>
            <a:xfrm>
              <a:off x="3550325" y="3088824"/>
              <a:ext cx="451314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p</a:t>
              </a:r>
              <a:r>
                <a:rPr lang="it-IT" sz="1600" baseline="-25000" dirty="0" smtClean="0"/>
                <a:t>1</a:t>
              </a:r>
              <a:endParaRPr lang="it-IT" sz="1600" dirty="0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2746541" y="3096320"/>
              <a:ext cx="408659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r</a:t>
              </a:r>
              <a:r>
                <a:rPr lang="it-IT" sz="1600" baseline="-25000" dirty="0" smtClean="0"/>
                <a:t>1</a:t>
              </a:r>
              <a:endParaRPr lang="it-IT" sz="1600" dirty="0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4023396" y="2939677"/>
            <a:ext cx="1035140" cy="1509845"/>
            <a:chOff x="2746541" y="2420888"/>
            <a:chExt cx="1304351" cy="1800200"/>
          </a:xfrm>
        </p:grpSpPr>
        <p:sp>
          <p:nvSpPr>
            <p:cNvPr id="16" name="Ovale 15"/>
            <p:cNvSpPr/>
            <p:nvPr/>
          </p:nvSpPr>
          <p:spPr bwMode="auto">
            <a:xfrm>
              <a:off x="2987824" y="242088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U</a:t>
              </a:r>
              <a:r>
                <a:rPr kumimoji="0" lang="it-IT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2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7" name="Ovale 16"/>
            <p:cNvSpPr/>
            <p:nvPr/>
          </p:nvSpPr>
          <p:spPr bwMode="auto">
            <a:xfrm>
              <a:off x="2987824" y="350100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latin typeface="Times" pitchFamily="18" charset="0"/>
                </a:rPr>
                <a:t>D</a:t>
              </a:r>
              <a:r>
                <a:rPr lang="it-IT" sz="1600" baseline="-25000" dirty="0">
                  <a:latin typeface="Times" pitchFamily="18" charset="0"/>
                </a:rPr>
                <a:t>2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18" name="Connettore 7 17"/>
            <p:cNvCxnSpPr>
              <a:stCxn id="16" idx="6"/>
              <a:endCxn id="17" idx="6"/>
            </p:cNvCxnSpPr>
            <p:nvPr/>
          </p:nvCxnSpPr>
          <p:spPr bwMode="auto">
            <a:xfrm>
              <a:off x="370790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Connettore 7 18"/>
            <p:cNvCxnSpPr>
              <a:stCxn id="17" idx="2"/>
              <a:endCxn id="16" idx="2"/>
            </p:cNvCxnSpPr>
            <p:nvPr/>
          </p:nvCxnSpPr>
          <p:spPr bwMode="auto">
            <a:xfrm rot="10800000">
              <a:off x="298782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CasellaDiTesto 19"/>
            <p:cNvSpPr txBox="1"/>
            <p:nvPr/>
          </p:nvSpPr>
          <p:spPr>
            <a:xfrm>
              <a:off x="3550325" y="3088824"/>
              <a:ext cx="500567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p</a:t>
              </a:r>
              <a:r>
                <a:rPr lang="it-IT" sz="1600" baseline="-25000" dirty="0"/>
                <a:t>2</a:t>
              </a:r>
              <a:endParaRPr lang="it-IT" sz="1600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2746541" y="3096320"/>
              <a:ext cx="453257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r</a:t>
              </a:r>
              <a:r>
                <a:rPr lang="it-IT" sz="1600" baseline="-25000" dirty="0"/>
                <a:t>2</a:t>
              </a:r>
              <a:endParaRPr lang="it-IT" sz="1600" dirty="0"/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6113108" y="2931061"/>
            <a:ext cx="994682" cy="1509845"/>
            <a:chOff x="2746541" y="2420888"/>
            <a:chExt cx="1270983" cy="1800200"/>
          </a:xfrm>
        </p:grpSpPr>
        <p:sp>
          <p:nvSpPr>
            <p:cNvPr id="24" name="Ovale 23"/>
            <p:cNvSpPr/>
            <p:nvPr/>
          </p:nvSpPr>
          <p:spPr bwMode="auto">
            <a:xfrm>
              <a:off x="2987824" y="242088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U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5" name="Ovale 24"/>
            <p:cNvSpPr/>
            <p:nvPr/>
          </p:nvSpPr>
          <p:spPr bwMode="auto">
            <a:xfrm>
              <a:off x="2987824" y="350100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latin typeface="Times" pitchFamily="18" charset="0"/>
                </a:rPr>
                <a:t>D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26" name="Connettore 7 25"/>
            <p:cNvCxnSpPr>
              <a:stCxn id="24" idx="6"/>
              <a:endCxn id="25" idx="6"/>
            </p:cNvCxnSpPr>
            <p:nvPr/>
          </p:nvCxnSpPr>
          <p:spPr bwMode="auto">
            <a:xfrm>
              <a:off x="370790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Connettore 7 26"/>
            <p:cNvCxnSpPr>
              <a:stCxn id="25" idx="2"/>
              <a:endCxn id="24" idx="2"/>
            </p:cNvCxnSpPr>
            <p:nvPr/>
          </p:nvCxnSpPr>
          <p:spPr bwMode="auto">
            <a:xfrm rot="10800000">
              <a:off x="298782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CasellaDiTesto 27"/>
            <p:cNvSpPr txBox="1"/>
            <p:nvPr/>
          </p:nvSpPr>
          <p:spPr>
            <a:xfrm>
              <a:off x="3445644" y="3088824"/>
              <a:ext cx="571880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p</a:t>
              </a:r>
              <a:r>
                <a:rPr lang="it-IT" sz="1600" baseline="-25000" dirty="0" err="1" smtClean="0"/>
                <a:t>Cu</a:t>
              </a:r>
              <a:endParaRPr lang="it-IT" sz="1600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2746541" y="3096320"/>
              <a:ext cx="528867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r</a:t>
              </a:r>
              <a:r>
                <a:rPr lang="it-IT" sz="1600" baseline="-25000" dirty="0" err="1" smtClean="0"/>
                <a:t>Cu</a:t>
              </a:r>
              <a:endParaRPr lang="it-IT" sz="1600" dirty="0"/>
            </a:p>
          </p:txBody>
        </p:sp>
      </p:grpSp>
      <p:sp>
        <p:nvSpPr>
          <p:cNvPr id="31" name="CasellaDiTesto 30"/>
          <p:cNvSpPr txBox="1"/>
          <p:nvPr/>
        </p:nvSpPr>
        <p:spPr>
          <a:xfrm>
            <a:off x="5273109" y="321297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…</a:t>
            </a:r>
            <a:endParaRPr lang="it-IT" sz="3200" b="1" dirty="0"/>
          </a:p>
        </p:txBody>
      </p:sp>
      <p:sp>
        <p:nvSpPr>
          <p:cNvPr id="293889" name="Rettangolo 293888"/>
          <p:cNvSpPr/>
          <p:nvPr/>
        </p:nvSpPr>
        <p:spPr>
          <a:xfrm>
            <a:off x="3845621" y="2557860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it-IT" b="1" baseline="30000" dirty="0">
                <a:latin typeface="Times" pitchFamily="18" charset="0"/>
              </a:rPr>
              <a:t>Mu –</a:t>
            </a:r>
            <a:r>
              <a:rPr lang="it-IT" b="1" baseline="30000" dirty="0" err="1">
                <a:latin typeface="Times" pitchFamily="18" charset="0"/>
              </a:rPr>
              <a:t>Conf</a:t>
            </a:r>
            <a:r>
              <a:rPr lang="it-IT" b="1" baseline="30000" dirty="0">
                <a:latin typeface="Times" pitchFamily="18" charset="0"/>
              </a:rPr>
              <a:t> 2</a:t>
            </a:r>
            <a:r>
              <a:rPr lang="it-IT" b="1" dirty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  <p:sp>
        <p:nvSpPr>
          <p:cNvPr id="293893" name="Rettangolo 293892"/>
          <p:cNvSpPr/>
          <p:nvPr/>
        </p:nvSpPr>
        <p:spPr>
          <a:xfrm>
            <a:off x="5881056" y="2549244"/>
            <a:ext cx="1571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it-IT" b="1" baseline="30000" dirty="0">
                <a:latin typeface="Times" pitchFamily="18" charset="0"/>
              </a:rPr>
              <a:t>Mu –</a:t>
            </a:r>
            <a:r>
              <a:rPr lang="it-IT" b="1" baseline="30000" dirty="0" err="1">
                <a:latin typeface="Times" pitchFamily="18" charset="0"/>
              </a:rPr>
              <a:t>Conf</a:t>
            </a:r>
            <a:r>
              <a:rPr lang="it-IT" b="1" baseline="30000" dirty="0">
                <a:latin typeface="Times" pitchFamily="18" charset="0"/>
              </a:rPr>
              <a:t>  Cu </a:t>
            </a:r>
            <a:r>
              <a:rPr lang="it-IT" b="1" dirty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  <p:sp>
        <p:nvSpPr>
          <p:cNvPr id="94" name="Rettangolo arrotondato 93"/>
          <p:cNvSpPr/>
          <p:nvPr/>
        </p:nvSpPr>
        <p:spPr bwMode="auto">
          <a:xfrm>
            <a:off x="7465232" y="4780304"/>
            <a:ext cx="1326129" cy="20304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5" name="Rettangolo arrotondato 94"/>
          <p:cNvSpPr/>
          <p:nvPr/>
        </p:nvSpPr>
        <p:spPr bwMode="auto">
          <a:xfrm>
            <a:off x="3876494" y="4780304"/>
            <a:ext cx="1314357" cy="20304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6" name="Rettangolo arrotondato 95"/>
          <p:cNvSpPr/>
          <p:nvPr/>
        </p:nvSpPr>
        <p:spPr bwMode="auto">
          <a:xfrm>
            <a:off x="2286108" y="4780304"/>
            <a:ext cx="1307101" cy="2033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Md–</a:t>
            </a:r>
            <a:r>
              <a:rPr lang="it-IT" b="1" baseline="30000" dirty="0" err="1" smtClean="0">
                <a:latin typeface="Times" pitchFamily="18" charset="0"/>
              </a:rPr>
              <a:t>Conf</a:t>
            </a:r>
            <a:r>
              <a:rPr lang="it-IT" b="1" baseline="30000" dirty="0" smtClean="0">
                <a:latin typeface="Times" pitchFamily="18" charset="0"/>
              </a:rPr>
              <a:t> </a:t>
            </a:r>
            <a:r>
              <a:rPr lang="it-IT" b="1" baseline="30000" dirty="0">
                <a:latin typeface="Times" pitchFamily="18" charset="0"/>
              </a:rPr>
              <a:t>1</a:t>
            </a:r>
            <a:r>
              <a:rPr lang="it-IT" b="1" dirty="0">
                <a:latin typeface="Times" pitchFamily="18" charset="0"/>
              </a:rPr>
              <a:t> </a:t>
            </a:r>
          </a:p>
        </p:txBody>
      </p:sp>
      <p:sp>
        <p:nvSpPr>
          <p:cNvPr id="98" name="Ovale 97"/>
          <p:cNvSpPr/>
          <p:nvPr/>
        </p:nvSpPr>
        <p:spPr bwMode="auto">
          <a:xfrm>
            <a:off x="2639424" y="5240496"/>
            <a:ext cx="568305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U</a:t>
            </a:r>
            <a:r>
              <a:rPr kumimoji="0" lang="it-IT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1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9" name="Ovale 98"/>
          <p:cNvSpPr/>
          <p:nvPr/>
        </p:nvSpPr>
        <p:spPr bwMode="auto">
          <a:xfrm>
            <a:off x="2639424" y="6146403"/>
            <a:ext cx="568305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>
                <a:latin typeface="Times" pitchFamily="18" charset="0"/>
              </a:rPr>
              <a:t>D</a:t>
            </a:r>
            <a:r>
              <a:rPr kumimoji="0" lang="it-IT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1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100" name="Connettore 7 99"/>
          <p:cNvCxnSpPr>
            <a:stCxn id="98" idx="6"/>
            <a:endCxn id="99" idx="6"/>
          </p:cNvCxnSpPr>
          <p:nvPr/>
        </p:nvCxnSpPr>
        <p:spPr bwMode="auto">
          <a:xfrm>
            <a:off x="3207729" y="5542465"/>
            <a:ext cx="10023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Connettore 7 100"/>
          <p:cNvCxnSpPr>
            <a:stCxn id="99" idx="2"/>
            <a:endCxn id="98" idx="2"/>
          </p:cNvCxnSpPr>
          <p:nvPr/>
        </p:nvCxnSpPr>
        <p:spPr bwMode="auto">
          <a:xfrm rot="10800000">
            <a:off x="2639424" y="5542465"/>
            <a:ext cx="10023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2" name="CasellaDiTesto 101"/>
          <p:cNvSpPr txBox="1"/>
          <p:nvPr/>
        </p:nvSpPr>
        <p:spPr>
          <a:xfrm>
            <a:off x="3083364" y="5800700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p</a:t>
            </a:r>
            <a:r>
              <a:rPr lang="it-IT" sz="1600" baseline="-25000" dirty="0" smtClean="0"/>
              <a:t>1</a:t>
            </a:r>
            <a:endParaRPr lang="it-IT" sz="1600" dirty="0"/>
          </a:p>
        </p:txBody>
      </p:sp>
      <p:sp>
        <p:nvSpPr>
          <p:cNvPr id="103" name="CasellaDiTesto 102"/>
          <p:cNvSpPr txBox="1"/>
          <p:nvPr/>
        </p:nvSpPr>
        <p:spPr>
          <a:xfrm>
            <a:off x="2448998" y="5806987"/>
            <a:ext cx="3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r</a:t>
            </a:r>
            <a:r>
              <a:rPr lang="it-IT" sz="1600" baseline="-25000" dirty="0" smtClean="0"/>
              <a:t>1</a:t>
            </a:r>
            <a:endParaRPr lang="it-IT" sz="1600" dirty="0"/>
          </a:p>
        </p:txBody>
      </p:sp>
      <p:sp>
        <p:nvSpPr>
          <p:cNvPr id="105" name="Ovale 104"/>
          <p:cNvSpPr/>
          <p:nvPr/>
        </p:nvSpPr>
        <p:spPr bwMode="auto">
          <a:xfrm>
            <a:off x="4233243" y="5241292"/>
            <a:ext cx="571459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U</a:t>
            </a:r>
            <a:r>
              <a:rPr kumimoji="0" lang="it-IT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2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6" name="Ovale 105"/>
          <p:cNvSpPr/>
          <p:nvPr/>
        </p:nvSpPr>
        <p:spPr bwMode="auto">
          <a:xfrm>
            <a:off x="4233243" y="6147199"/>
            <a:ext cx="571459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atin typeface="Times" pitchFamily="18" charset="0"/>
              </a:rPr>
              <a:t>D</a:t>
            </a:r>
            <a:r>
              <a:rPr lang="it-IT" sz="1600" baseline="-25000" dirty="0">
                <a:latin typeface="Times" pitchFamily="18" charset="0"/>
              </a:rPr>
              <a:t>2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107" name="Connettore 7 106"/>
          <p:cNvCxnSpPr>
            <a:stCxn id="105" idx="6"/>
            <a:endCxn id="106" idx="6"/>
          </p:cNvCxnSpPr>
          <p:nvPr/>
        </p:nvCxnSpPr>
        <p:spPr bwMode="auto">
          <a:xfrm>
            <a:off x="4804703" y="5543261"/>
            <a:ext cx="10079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Connettore 7 107"/>
          <p:cNvCxnSpPr>
            <a:stCxn id="106" idx="2"/>
            <a:endCxn id="105" idx="2"/>
          </p:cNvCxnSpPr>
          <p:nvPr/>
        </p:nvCxnSpPr>
        <p:spPr bwMode="auto">
          <a:xfrm rot="10800000">
            <a:off x="4233243" y="5543261"/>
            <a:ext cx="10079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CasellaDiTesto 108"/>
          <p:cNvSpPr txBox="1"/>
          <p:nvPr/>
        </p:nvSpPr>
        <p:spPr>
          <a:xfrm>
            <a:off x="4679647" y="5801496"/>
            <a:ext cx="397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p</a:t>
            </a:r>
            <a:r>
              <a:rPr lang="it-IT" sz="1600" baseline="-25000" dirty="0"/>
              <a:t>2</a:t>
            </a:r>
            <a:endParaRPr lang="it-IT" sz="1600" dirty="0"/>
          </a:p>
        </p:txBody>
      </p:sp>
      <p:sp>
        <p:nvSpPr>
          <p:cNvPr id="110" name="CasellaDiTesto 109"/>
          <p:cNvSpPr txBox="1"/>
          <p:nvPr/>
        </p:nvSpPr>
        <p:spPr>
          <a:xfrm>
            <a:off x="4041760" y="5807783"/>
            <a:ext cx="359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r</a:t>
            </a:r>
            <a:r>
              <a:rPr lang="it-IT" sz="1600" baseline="-25000" dirty="0"/>
              <a:t>2</a:t>
            </a:r>
            <a:endParaRPr lang="it-IT" sz="1600" dirty="0"/>
          </a:p>
        </p:txBody>
      </p:sp>
      <p:grpSp>
        <p:nvGrpSpPr>
          <p:cNvPr id="111" name="Gruppo 110"/>
          <p:cNvGrpSpPr/>
          <p:nvPr/>
        </p:nvGrpSpPr>
        <p:grpSpPr>
          <a:xfrm>
            <a:off x="7638188" y="5232676"/>
            <a:ext cx="981770" cy="1509845"/>
            <a:chOff x="2746541" y="2420888"/>
            <a:chExt cx="1254485" cy="1800200"/>
          </a:xfrm>
        </p:grpSpPr>
        <p:sp>
          <p:nvSpPr>
            <p:cNvPr id="112" name="Ovale 111"/>
            <p:cNvSpPr/>
            <p:nvPr/>
          </p:nvSpPr>
          <p:spPr bwMode="auto">
            <a:xfrm>
              <a:off x="2987824" y="2420888"/>
              <a:ext cx="720080" cy="72008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U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13" name="Ovale 112"/>
            <p:cNvSpPr/>
            <p:nvPr/>
          </p:nvSpPr>
          <p:spPr bwMode="auto">
            <a:xfrm>
              <a:off x="2987824" y="3501008"/>
              <a:ext cx="720080" cy="72008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latin typeface="Times" pitchFamily="18" charset="0"/>
                </a:rPr>
                <a:t>D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114" name="Connettore 7 113"/>
            <p:cNvCxnSpPr>
              <a:stCxn id="112" idx="6"/>
              <a:endCxn id="113" idx="6"/>
            </p:cNvCxnSpPr>
            <p:nvPr/>
          </p:nvCxnSpPr>
          <p:spPr bwMode="auto">
            <a:xfrm>
              <a:off x="370790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5" name="Connettore 7 114"/>
            <p:cNvCxnSpPr>
              <a:stCxn id="113" idx="2"/>
              <a:endCxn id="112" idx="2"/>
            </p:cNvCxnSpPr>
            <p:nvPr/>
          </p:nvCxnSpPr>
          <p:spPr bwMode="auto">
            <a:xfrm rot="10800000">
              <a:off x="298782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6" name="CasellaDiTesto 115"/>
            <p:cNvSpPr txBox="1"/>
            <p:nvPr/>
          </p:nvSpPr>
          <p:spPr>
            <a:xfrm>
              <a:off x="3429146" y="3088824"/>
              <a:ext cx="571880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p</a:t>
              </a:r>
              <a:r>
                <a:rPr lang="it-IT" sz="1600" baseline="-25000" dirty="0" err="1" smtClean="0"/>
                <a:t>Cu</a:t>
              </a:r>
              <a:endParaRPr lang="it-IT" sz="1600" dirty="0"/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2746541" y="3096320"/>
              <a:ext cx="528867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r</a:t>
              </a:r>
              <a:r>
                <a:rPr lang="it-IT" sz="1600" baseline="-25000" dirty="0" err="1" smtClean="0"/>
                <a:t>Cu</a:t>
              </a:r>
              <a:endParaRPr lang="it-IT" sz="1600" dirty="0"/>
            </a:p>
          </p:txBody>
        </p:sp>
      </p:grpSp>
      <p:sp>
        <p:nvSpPr>
          <p:cNvPr id="118" name="CasellaDiTesto 117"/>
          <p:cNvSpPr txBox="1"/>
          <p:nvPr/>
        </p:nvSpPr>
        <p:spPr>
          <a:xfrm>
            <a:off x="5940152" y="551459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…</a:t>
            </a:r>
            <a:endParaRPr lang="it-IT" sz="3200" b="1" dirty="0"/>
          </a:p>
        </p:txBody>
      </p:sp>
      <p:sp>
        <p:nvSpPr>
          <p:cNvPr id="119" name="Rettangolo 118"/>
          <p:cNvSpPr/>
          <p:nvPr/>
        </p:nvSpPr>
        <p:spPr>
          <a:xfrm>
            <a:off x="3863985" y="4859475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Md </a:t>
            </a:r>
            <a:r>
              <a:rPr lang="it-IT" b="1" baseline="30000" dirty="0">
                <a:latin typeface="Times" pitchFamily="18" charset="0"/>
              </a:rPr>
              <a:t>–</a:t>
            </a:r>
            <a:r>
              <a:rPr lang="it-IT" b="1" baseline="30000" dirty="0" err="1">
                <a:latin typeface="Times" pitchFamily="18" charset="0"/>
              </a:rPr>
              <a:t>Conf</a:t>
            </a:r>
            <a:r>
              <a:rPr lang="it-IT" b="1" baseline="30000" dirty="0">
                <a:latin typeface="Times" pitchFamily="18" charset="0"/>
              </a:rPr>
              <a:t> 2</a:t>
            </a:r>
            <a:r>
              <a:rPr lang="it-IT" b="1" dirty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  <p:sp>
        <p:nvSpPr>
          <p:cNvPr id="120" name="Rettangolo 119"/>
          <p:cNvSpPr/>
          <p:nvPr/>
        </p:nvSpPr>
        <p:spPr>
          <a:xfrm>
            <a:off x="7465232" y="4838355"/>
            <a:ext cx="1571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Md </a:t>
            </a:r>
            <a:r>
              <a:rPr lang="it-IT" b="1" baseline="30000" dirty="0">
                <a:latin typeface="Times" pitchFamily="18" charset="0"/>
              </a:rPr>
              <a:t>–</a:t>
            </a:r>
            <a:r>
              <a:rPr lang="it-IT" b="1" baseline="30000" dirty="0" err="1">
                <a:latin typeface="Times" pitchFamily="18" charset="0"/>
              </a:rPr>
              <a:t>Conf</a:t>
            </a:r>
            <a:r>
              <a:rPr lang="it-IT" b="1" baseline="30000" dirty="0">
                <a:latin typeface="Times" pitchFamily="18" charset="0"/>
              </a:rPr>
              <a:t>  </a:t>
            </a:r>
            <a:r>
              <a:rPr lang="it-IT" b="1" baseline="30000" dirty="0" err="1" smtClean="0">
                <a:latin typeface="Times" pitchFamily="18" charset="0"/>
              </a:rPr>
              <a:t>Cd</a:t>
            </a:r>
            <a:r>
              <a:rPr lang="it-IT" b="1" baseline="30000" dirty="0" smtClean="0">
                <a:latin typeface="Times" pitchFamily="18" charset="0"/>
              </a:rPr>
              <a:t> </a:t>
            </a:r>
            <a:r>
              <a:rPr lang="it-IT" b="1" dirty="0" smtClean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tangolo 37"/>
          <p:cNvSpPr/>
          <p:nvPr/>
        </p:nvSpPr>
        <p:spPr bwMode="auto">
          <a:xfrm>
            <a:off x="3203848" y="2132856"/>
            <a:ext cx="3528392" cy="27363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Problem formulation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250" y="1052736"/>
            <a:ext cx="6913190" cy="585037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whole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C</a:t>
            </a:r>
            <a:r>
              <a:rPr lang="it-IT" baseline="-25000" dirty="0"/>
              <a:t>u</a:t>
            </a:r>
            <a:r>
              <a:rPr lang="it-IT" dirty="0"/>
              <a:t> · </a:t>
            </a:r>
            <a:r>
              <a:rPr lang="it-IT" dirty="0" err="1"/>
              <a:t>C</a:t>
            </a:r>
            <a:r>
              <a:rPr lang="it-IT" baseline="-25000" dirty="0" err="1"/>
              <a:t>d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configurations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23" name="Rettangolo arrotondato 22"/>
          <p:cNvSpPr/>
          <p:nvPr/>
        </p:nvSpPr>
        <p:spPr bwMode="auto">
          <a:xfrm>
            <a:off x="3491880" y="2708920"/>
            <a:ext cx="1307101" cy="2033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Mu–</a:t>
            </a:r>
            <a:r>
              <a:rPr lang="it-IT" b="1" baseline="30000" dirty="0" err="1" smtClean="0">
                <a:latin typeface="Times" pitchFamily="18" charset="0"/>
              </a:rPr>
              <a:t>Conf</a:t>
            </a:r>
            <a:r>
              <a:rPr lang="it-IT" b="1" baseline="30000" dirty="0" smtClean="0">
                <a:latin typeface="Times" pitchFamily="18" charset="0"/>
              </a:rPr>
              <a:t> i</a:t>
            </a:r>
            <a:r>
              <a:rPr lang="it-IT" b="1" dirty="0" smtClean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3654769" y="3169112"/>
            <a:ext cx="960096" cy="1509845"/>
            <a:chOff x="2746541" y="2420888"/>
            <a:chExt cx="1216506" cy="1800200"/>
          </a:xfrm>
        </p:grpSpPr>
        <p:sp>
          <p:nvSpPr>
            <p:cNvPr id="25" name="Ovale 24"/>
            <p:cNvSpPr/>
            <p:nvPr/>
          </p:nvSpPr>
          <p:spPr bwMode="auto">
            <a:xfrm>
              <a:off x="2987824" y="242088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rPr>
                <a:t>U</a:t>
              </a:r>
              <a:r>
                <a:rPr lang="it-IT" sz="1600" baseline="-25000" dirty="0" err="1">
                  <a:latin typeface="Times" pitchFamily="18" charset="0"/>
                </a:rPr>
                <a:t>i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6" name="Ovale 25"/>
            <p:cNvSpPr/>
            <p:nvPr/>
          </p:nvSpPr>
          <p:spPr bwMode="auto">
            <a:xfrm>
              <a:off x="2987824" y="3501008"/>
              <a:ext cx="720080" cy="720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latin typeface="Times" pitchFamily="18" charset="0"/>
                </a:rPr>
                <a:t>D</a:t>
              </a:r>
              <a:r>
                <a:rPr lang="it-IT" sz="1600" baseline="-25000" dirty="0">
                  <a:latin typeface="Times" pitchFamily="18" charset="0"/>
                </a:rPr>
                <a:t>i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27" name="Connettore 7 26"/>
            <p:cNvCxnSpPr>
              <a:stCxn id="25" idx="6"/>
              <a:endCxn id="26" idx="6"/>
            </p:cNvCxnSpPr>
            <p:nvPr/>
          </p:nvCxnSpPr>
          <p:spPr bwMode="auto">
            <a:xfrm>
              <a:off x="370790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Connettore 7 27"/>
            <p:cNvCxnSpPr>
              <a:stCxn id="26" idx="2"/>
              <a:endCxn id="25" idx="2"/>
            </p:cNvCxnSpPr>
            <p:nvPr/>
          </p:nvCxnSpPr>
          <p:spPr bwMode="auto">
            <a:xfrm rot="10800000">
              <a:off x="2987824" y="2780928"/>
              <a:ext cx="12700" cy="1080120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CasellaDiTesto 28"/>
            <p:cNvSpPr txBox="1"/>
            <p:nvPr/>
          </p:nvSpPr>
          <p:spPr>
            <a:xfrm>
              <a:off x="3550325" y="3088824"/>
              <a:ext cx="412722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p</a:t>
              </a:r>
              <a:r>
                <a:rPr lang="it-IT" sz="1600" baseline="-25000" dirty="0" err="1"/>
                <a:t>i</a:t>
              </a:r>
              <a:endParaRPr lang="it-IT" sz="1600" dirty="0"/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2746541" y="3096320"/>
              <a:ext cx="370070" cy="403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 smtClean="0"/>
                <a:t>r</a:t>
              </a:r>
              <a:r>
                <a:rPr lang="it-IT" sz="1600" baseline="-25000" dirty="0" err="1"/>
                <a:t>i</a:t>
              </a:r>
              <a:endParaRPr lang="it-IT" sz="1600" dirty="0"/>
            </a:p>
          </p:txBody>
        </p:sp>
      </p:grpSp>
      <p:sp>
        <p:nvSpPr>
          <p:cNvPr id="31" name="Rettangolo arrotondato 30"/>
          <p:cNvSpPr/>
          <p:nvPr/>
        </p:nvSpPr>
        <p:spPr bwMode="auto">
          <a:xfrm>
            <a:off x="5067606" y="2708920"/>
            <a:ext cx="1307101" cy="2033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b="1" baseline="30000" dirty="0" smtClean="0">
                <a:latin typeface="Times" pitchFamily="18" charset="0"/>
              </a:rPr>
              <a:t>Md–</a:t>
            </a:r>
            <a:r>
              <a:rPr lang="it-IT" b="1" baseline="30000" dirty="0" err="1" smtClean="0">
                <a:latin typeface="Times" pitchFamily="18" charset="0"/>
              </a:rPr>
              <a:t>Conf</a:t>
            </a:r>
            <a:r>
              <a:rPr lang="it-IT" b="1" baseline="30000" dirty="0" smtClean="0">
                <a:latin typeface="Times" pitchFamily="18" charset="0"/>
              </a:rPr>
              <a:t> j</a:t>
            </a:r>
            <a:r>
              <a:rPr lang="it-IT" b="1" dirty="0" smtClean="0">
                <a:latin typeface="Times" pitchFamily="18" charset="0"/>
              </a:rPr>
              <a:t> </a:t>
            </a:r>
            <a:endParaRPr lang="it-IT" b="1" dirty="0">
              <a:latin typeface="Times" pitchFamily="18" charset="0"/>
            </a:endParaRPr>
          </a:p>
        </p:txBody>
      </p:sp>
      <p:sp>
        <p:nvSpPr>
          <p:cNvPr id="32" name="Ovale 31"/>
          <p:cNvSpPr/>
          <p:nvPr/>
        </p:nvSpPr>
        <p:spPr bwMode="auto">
          <a:xfrm>
            <a:off x="5420922" y="3169112"/>
            <a:ext cx="568305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U</a:t>
            </a:r>
            <a:r>
              <a:rPr lang="it-IT" sz="1600" baseline="-25000" dirty="0" err="1">
                <a:latin typeface="Times" pitchFamily="18" charset="0"/>
              </a:rPr>
              <a:t>j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3" name="Ovale 32"/>
          <p:cNvSpPr/>
          <p:nvPr/>
        </p:nvSpPr>
        <p:spPr bwMode="auto">
          <a:xfrm>
            <a:off x="5420922" y="4075019"/>
            <a:ext cx="568305" cy="6039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atin typeface="Times" pitchFamily="18" charset="0"/>
              </a:rPr>
              <a:t>D</a:t>
            </a:r>
            <a:r>
              <a:rPr lang="it-IT" sz="1600" baseline="-25000" dirty="0">
                <a:latin typeface="Times" pitchFamily="18" charset="0"/>
              </a:rPr>
              <a:t>j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34" name="Connettore 7 33"/>
          <p:cNvCxnSpPr>
            <a:stCxn id="32" idx="6"/>
            <a:endCxn id="33" idx="6"/>
          </p:cNvCxnSpPr>
          <p:nvPr/>
        </p:nvCxnSpPr>
        <p:spPr bwMode="auto">
          <a:xfrm>
            <a:off x="5989227" y="3471081"/>
            <a:ext cx="10023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Connettore 7 34"/>
          <p:cNvCxnSpPr>
            <a:stCxn id="33" idx="2"/>
            <a:endCxn id="32" idx="2"/>
          </p:cNvCxnSpPr>
          <p:nvPr/>
        </p:nvCxnSpPr>
        <p:spPr bwMode="auto">
          <a:xfrm rot="10800000">
            <a:off x="5420922" y="3471081"/>
            <a:ext cx="10023" cy="9059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CasellaDiTesto 35"/>
          <p:cNvSpPr txBox="1"/>
          <p:nvPr/>
        </p:nvSpPr>
        <p:spPr>
          <a:xfrm>
            <a:off x="5864862" y="3729316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p</a:t>
            </a:r>
            <a:r>
              <a:rPr lang="it-IT" sz="1600" baseline="-25000" dirty="0" err="1"/>
              <a:t>j</a:t>
            </a:r>
            <a:endParaRPr lang="it-IT" sz="16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5230496" y="3735603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r</a:t>
            </a:r>
            <a:r>
              <a:rPr lang="it-IT" sz="1600" baseline="-25000" dirty="0" err="1"/>
              <a:t>j</a:t>
            </a:r>
            <a:endParaRPr lang="it-IT" sz="1600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3399514" y="2204864"/>
            <a:ext cx="321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System </a:t>
            </a:r>
            <a:r>
              <a:rPr lang="it-IT" dirty="0" err="1" smtClean="0"/>
              <a:t>Configuration</a:t>
            </a:r>
            <a:r>
              <a:rPr lang="it-IT" dirty="0" smtClean="0"/>
              <a:t> </a:t>
            </a:r>
            <a:r>
              <a:rPr lang="it-IT" dirty="0" err="1" smtClean="0"/>
              <a:t>i,j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18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ystemModel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322409"/>
            <a:ext cx="5544616" cy="5562975"/>
          </a:xfrm>
          <a:prstGeom prst="rect">
            <a:avLst/>
          </a:prstGeom>
          <a:ln>
            <a:noFill/>
          </a:ln>
        </p:spPr>
      </p:pic>
      <p:sp>
        <p:nvSpPr>
          <p:cNvPr id="4" name="Rettangolo 3"/>
          <p:cNvSpPr/>
          <p:nvPr/>
        </p:nvSpPr>
        <p:spPr>
          <a:xfrm>
            <a:off x="1331640" y="-24512"/>
            <a:ext cx="781236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1800" kern="0" dirty="0"/>
              <a:t>The </a:t>
            </a:r>
            <a:r>
              <a:rPr lang="it-IT" sz="1800" kern="0" dirty="0" err="1"/>
              <a:t>overall</a:t>
            </a:r>
            <a:r>
              <a:rPr lang="it-IT" sz="1800" kern="0" dirty="0"/>
              <a:t> buffer </a:t>
            </a:r>
            <a:r>
              <a:rPr lang="it-IT" sz="1800" kern="0" dirty="0" err="1"/>
              <a:t>range</a:t>
            </a:r>
            <a:r>
              <a:rPr lang="it-IT" sz="1800" kern="0" dirty="0"/>
              <a:t> </a:t>
            </a:r>
            <a:r>
              <a:rPr lang="it-IT" sz="1800" kern="0" dirty="0" err="1"/>
              <a:t>is</a:t>
            </a:r>
            <a:r>
              <a:rPr lang="it-IT" sz="1800" kern="0" dirty="0"/>
              <a:t> </a:t>
            </a:r>
            <a:r>
              <a:rPr lang="it-IT" sz="1800" kern="0" dirty="0" err="1"/>
              <a:t>divided</a:t>
            </a:r>
            <a:r>
              <a:rPr lang="it-IT" sz="1800" kern="0" dirty="0"/>
              <a:t> in </a:t>
            </a:r>
            <a:r>
              <a:rPr lang="it-IT" sz="1800" kern="0" dirty="0" err="1"/>
              <a:t>C</a:t>
            </a:r>
            <a:r>
              <a:rPr lang="it-IT" sz="1800" kern="0" baseline="-25000" dirty="0" err="1"/>
              <a:t>n</a:t>
            </a:r>
            <a:r>
              <a:rPr lang="it-IT" sz="1800" kern="0" dirty="0"/>
              <a:t> </a:t>
            </a:r>
            <a:r>
              <a:rPr lang="it-IT" sz="1800" kern="0" dirty="0" err="1"/>
              <a:t>ranges</a:t>
            </a:r>
            <a:r>
              <a:rPr lang="it-IT" sz="1800" kern="0" dirty="0"/>
              <a:t> and for </a:t>
            </a:r>
            <a:r>
              <a:rPr lang="it-IT" sz="1800" kern="0" dirty="0" err="1"/>
              <a:t>each</a:t>
            </a:r>
            <a:r>
              <a:rPr lang="it-IT" sz="1800" kern="0" dirty="0"/>
              <a:t> </a:t>
            </a:r>
            <a:r>
              <a:rPr lang="it-IT" sz="1800" kern="0" dirty="0" err="1"/>
              <a:t>range</a:t>
            </a:r>
            <a:r>
              <a:rPr lang="it-IT" sz="1800" kern="0" dirty="0"/>
              <a:t> a </a:t>
            </a:r>
            <a:r>
              <a:rPr lang="it-IT" sz="1800" kern="0" dirty="0" err="1"/>
              <a:t>most</a:t>
            </a:r>
            <a:r>
              <a:rPr lang="it-IT" sz="1800" kern="0" dirty="0"/>
              <a:t> </a:t>
            </a:r>
            <a:r>
              <a:rPr lang="it-IT" sz="1800" kern="0" dirty="0" err="1"/>
              <a:t>desirable</a:t>
            </a:r>
            <a:r>
              <a:rPr lang="it-IT" sz="1800" kern="0" dirty="0"/>
              <a:t> </a:t>
            </a:r>
            <a:r>
              <a:rPr lang="it-IT" sz="1800" kern="0" dirty="0" err="1" smtClean="0"/>
              <a:t>system</a:t>
            </a:r>
            <a:r>
              <a:rPr lang="it-IT" sz="1800" kern="0" dirty="0" smtClean="0"/>
              <a:t> </a:t>
            </a:r>
            <a:r>
              <a:rPr lang="it-IT" sz="1800" kern="0" dirty="0" err="1" smtClean="0"/>
              <a:t>configuration</a:t>
            </a:r>
            <a:r>
              <a:rPr lang="it-IT" sz="1800" kern="0" dirty="0" smtClean="0"/>
              <a:t> </a:t>
            </a:r>
            <a:r>
              <a:rPr lang="it-IT" sz="1800" kern="0" dirty="0" err="1"/>
              <a:t>is</a:t>
            </a:r>
            <a:r>
              <a:rPr lang="it-IT" sz="1800" kern="0" dirty="0"/>
              <a:t> </a:t>
            </a:r>
            <a:r>
              <a:rPr lang="it-IT" sz="1800" kern="0" dirty="0" err="1"/>
              <a:t>defined</a:t>
            </a:r>
            <a:r>
              <a:rPr lang="it-IT" sz="1800" kern="0" dirty="0"/>
              <a:t>.</a:t>
            </a:r>
          </a:p>
          <a:p>
            <a:pPr marL="114300" indent="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1800" kern="0" dirty="0" err="1"/>
              <a:t>If</a:t>
            </a:r>
            <a:r>
              <a:rPr lang="it-IT" sz="1800" kern="0" dirty="0"/>
              <a:t>, in a </a:t>
            </a:r>
            <a:r>
              <a:rPr lang="it-IT" sz="1800" kern="0" dirty="0" err="1"/>
              <a:t>given</a:t>
            </a:r>
            <a:r>
              <a:rPr lang="it-IT" sz="1800" kern="0" dirty="0"/>
              <a:t> buffer </a:t>
            </a:r>
            <a:r>
              <a:rPr lang="it-IT" sz="1800" kern="0" dirty="0" err="1"/>
              <a:t>range</a:t>
            </a:r>
            <a:r>
              <a:rPr lang="it-IT" sz="1800" kern="0" dirty="0"/>
              <a:t>, the </a:t>
            </a:r>
            <a:r>
              <a:rPr lang="it-IT" sz="1800" kern="0" dirty="0" err="1"/>
              <a:t>current</a:t>
            </a:r>
            <a:r>
              <a:rPr lang="it-IT" sz="1800" kern="0" dirty="0"/>
              <a:t> </a:t>
            </a:r>
            <a:r>
              <a:rPr lang="it-IT" sz="1800" kern="0" dirty="0" err="1" smtClean="0"/>
              <a:t>system</a:t>
            </a:r>
            <a:r>
              <a:rPr lang="it-IT" sz="1800" kern="0" dirty="0" smtClean="0"/>
              <a:t> </a:t>
            </a:r>
            <a:r>
              <a:rPr lang="it-IT" sz="1800" kern="0" dirty="0" err="1" smtClean="0"/>
              <a:t>configuration</a:t>
            </a:r>
            <a:r>
              <a:rPr lang="it-IT" sz="1800" kern="0" dirty="0" smtClean="0"/>
              <a:t> </a:t>
            </a:r>
            <a:r>
              <a:rPr lang="it-IT" sz="1800" kern="0" dirty="0" err="1"/>
              <a:t>is</a:t>
            </a:r>
            <a:r>
              <a:rPr lang="it-IT" sz="1800" kern="0" dirty="0"/>
              <a:t> </a:t>
            </a:r>
            <a:r>
              <a:rPr lang="it-IT" sz="1800" kern="0" dirty="0" err="1"/>
              <a:t>not</a:t>
            </a:r>
            <a:r>
              <a:rPr lang="it-IT" sz="1800" kern="0" dirty="0"/>
              <a:t> the </a:t>
            </a:r>
            <a:r>
              <a:rPr lang="it-IT" sz="1800" kern="0" dirty="0" err="1"/>
              <a:t>most</a:t>
            </a:r>
            <a:r>
              <a:rPr lang="it-IT" sz="1800" kern="0" dirty="0"/>
              <a:t> </a:t>
            </a:r>
            <a:r>
              <a:rPr lang="it-IT" sz="1800" kern="0" dirty="0" err="1"/>
              <a:t>desirable</a:t>
            </a:r>
            <a:r>
              <a:rPr lang="it-IT" sz="1800" kern="0" dirty="0"/>
              <a:t>  </a:t>
            </a:r>
            <a:r>
              <a:rPr lang="it-IT" sz="1800" kern="0" dirty="0" err="1"/>
              <a:t>one</a:t>
            </a:r>
            <a:r>
              <a:rPr lang="it-IT" sz="1800" kern="0" dirty="0"/>
              <a:t>, the </a:t>
            </a:r>
            <a:r>
              <a:rPr lang="it-IT" sz="1800" kern="0" dirty="0" err="1"/>
              <a:t>system</a:t>
            </a:r>
            <a:r>
              <a:rPr lang="it-IT" sz="1800" kern="0" dirty="0"/>
              <a:t> </a:t>
            </a:r>
            <a:r>
              <a:rPr lang="it-IT" sz="1800" kern="0" dirty="0" err="1"/>
              <a:t>tries</a:t>
            </a:r>
            <a:r>
              <a:rPr lang="it-IT" sz="1800" kern="0" dirty="0"/>
              <a:t> to </a:t>
            </a:r>
            <a:r>
              <a:rPr lang="it-IT" sz="1800" kern="0" dirty="0" err="1"/>
              <a:t>reconfigure</a:t>
            </a:r>
            <a:r>
              <a:rPr lang="it-IT" sz="1800" kern="0" dirty="0"/>
              <a:t> </a:t>
            </a:r>
            <a:r>
              <a:rPr lang="it-IT" sz="1800" kern="0" dirty="0" err="1"/>
              <a:t>into</a:t>
            </a:r>
            <a:r>
              <a:rPr lang="it-IT" sz="1800" kern="0" dirty="0"/>
              <a:t> the </a:t>
            </a:r>
            <a:r>
              <a:rPr lang="it-IT" sz="1800" kern="0" dirty="0" err="1"/>
              <a:t>most</a:t>
            </a:r>
            <a:r>
              <a:rPr lang="it-IT" sz="1800" kern="0" dirty="0"/>
              <a:t> </a:t>
            </a:r>
            <a:r>
              <a:rPr lang="it-IT" sz="1800" kern="0" dirty="0" err="1"/>
              <a:t>desirable</a:t>
            </a:r>
            <a:r>
              <a:rPr lang="it-IT" sz="1800" kern="0" dirty="0"/>
              <a:t> </a:t>
            </a:r>
            <a:r>
              <a:rPr lang="it-IT" sz="1800" kern="0" dirty="0" err="1"/>
              <a:t>configuration</a:t>
            </a:r>
            <a:r>
              <a:rPr lang="it-IT" sz="1800" kern="0" dirty="0"/>
              <a:t> </a:t>
            </a:r>
            <a:r>
              <a:rPr lang="it-IT" sz="1800" kern="0" dirty="0" err="1"/>
              <a:t>but</a:t>
            </a:r>
            <a:r>
              <a:rPr lang="it-IT" sz="1800" kern="0" dirty="0"/>
              <a:t> with a </a:t>
            </a:r>
            <a:r>
              <a:rPr lang="it-IT" sz="1800" kern="0" dirty="0" err="1"/>
              <a:t>certain</a:t>
            </a:r>
            <a:r>
              <a:rPr lang="it-IT" sz="1800" kern="0" dirty="0"/>
              <a:t> delay.</a:t>
            </a:r>
          </a:p>
        </p:txBody>
      </p:sp>
    </p:spTree>
    <p:extLst>
      <p:ext uri="{BB962C8B-B14F-4D97-AF65-F5344CB8AC3E}">
        <p14:creationId xmlns:p14="http://schemas.microsoft.com/office/powerpoint/2010/main" val="18379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052736"/>
            <a:ext cx="700315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Let</a:t>
            </a:r>
            <a:r>
              <a:rPr lang="it-IT" kern="0" dirty="0" smtClean="0"/>
              <a:t> </a:t>
            </a:r>
            <a:r>
              <a:rPr lang="it-IT" kern="0" dirty="0" err="1" smtClean="0"/>
              <a:t>us</a:t>
            </a:r>
            <a:r>
              <a:rPr lang="it-IT" kern="0" dirty="0" smtClean="0"/>
              <a:t> </a:t>
            </a:r>
            <a:r>
              <a:rPr lang="it-IT" kern="0" dirty="0" err="1" smtClean="0"/>
              <a:t>consider</a:t>
            </a:r>
            <a:r>
              <a:rPr lang="it-IT" kern="0" dirty="0" smtClean="0"/>
              <a:t> a </a:t>
            </a:r>
            <a:r>
              <a:rPr lang="it-IT" kern="0" dirty="0" err="1" smtClean="0"/>
              <a:t>simple</a:t>
            </a:r>
            <a:r>
              <a:rPr lang="it-IT" kern="0" dirty="0" smtClean="0"/>
              <a:t> case </a:t>
            </a:r>
            <a:r>
              <a:rPr lang="it-IT" kern="0" dirty="0" err="1" smtClean="0"/>
              <a:t>where</a:t>
            </a:r>
            <a:r>
              <a:rPr lang="it-IT" kern="0" dirty="0" smtClean="0"/>
              <a:t>:</a:t>
            </a:r>
          </a:p>
          <a:p>
            <a:pPr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kern="0" dirty="0" err="1" smtClean="0"/>
              <a:t>M</a:t>
            </a:r>
            <a:r>
              <a:rPr lang="it-IT" kern="0" baseline="30000" dirty="0" err="1" smtClean="0"/>
              <a:t>u</a:t>
            </a:r>
            <a:r>
              <a:rPr lang="it-IT" kern="0" dirty="0" smtClean="0"/>
              <a:t> </a:t>
            </a:r>
            <a:r>
              <a:rPr lang="it-IT" kern="0" dirty="0" err="1" smtClean="0"/>
              <a:t>has</a:t>
            </a:r>
            <a:r>
              <a:rPr lang="it-IT" kern="0" dirty="0" smtClean="0"/>
              <a:t> 2 </a:t>
            </a:r>
            <a:r>
              <a:rPr lang="it-IT" kern="0" dirty="0" err="1" smtClean="0"/>
              <a:t>possible</a:t>
            </a:r>
            <a:r>
              <a:rPr lang="it-IT" kern="0" dirty="0" smtClean="0"/>
              <a:t> </a:t>
            </a:r>
            <a:r>
              <a:rPr lang="it-IT" kern="0" dirty="0" err="1" smtClean="0"/>
              <a:t>configurations</a:t>
            </a:r>
            <a:r>
              <a:rPr lang="it-IT" kern="0" dirty="0" smtClean="0"/>
              <a:t> and </a:t>
            </a:r>
            <a:r>
              <a:rPr lang="it-IT" kern="0" dirty="0" err="1" smtClean="0"/>
              <a:t>M</a:t>
            </a:r>
            <a:r>
              <a:rPr lang="it-IT" kern="0" baseline="30000" dirty="0" err="1" smtClean="0"/>
              <a:t>d</a:t>
            </a:r>
            <a:r>
              <a:rPr lang="it-IT" kern="0" dirty="0" smtClean="0"/>
              <a:t> </a:t>
            </a:r>
            <a:r>
              <a:rPr lang="it-IT" kern="0" dirty="0" err="1" smtClean="0"/>
              <a:t>only</a:t>
            </a:r>
            <a:r>
              <a:rPr lang="it-IT" kern="0" dirty="0" smtClean="0"/>
              <a:t> 1 (i.e. 2 </a:t>
            </a:r>
            <a:r>
              <a:rPr lang="it-IT" kern="0" dirty="0" err="1" smtClean="0"/>
              <a:t>possible</a:t>
            </a:r>
            <a:r>
              <a:rPr lang="it-IT" kern="0" dirty="0" smtClean="0"/>
              <a:t> system </a:t>
            </a:r>
            <a:r>
              <a:rPr lang="it-IT" kern="0" dirty="0" err="1" smtClean="0"/>
              <a:t>configurations</a:t>
            </a:r>
            <a:r>
              <a:rPr lang="it-IT" kern="0" dirty="0" smtClean="0"/>
              <a:t>).</a:t>
            </a:r>
          </a:p>
          <a:p>
            <a:pPr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kern="0" dirty="0" err="1" smtClean="0"/>
              <a:t>Parameters</a:t>
            </a:r>
            <a:r>
              <a:rPr lang="it-IT" kern="0" dirty="0" smtClean="0"/>
              <a:t> are </a:t>
            </a:r>
            <a:r>
              <a:rPr lang="it-IT" kern="0" dirty="0" err="1" smtClean="0"/>
              <a:t>chosen</a:t>
            </a:r>
            <a:r>
              <a:rPr lang="it-IT" kern="0" dirty="0" smtClean="0"/>
              <a:t> in </a:t>
            </a:r>
            <a:r>
              <a:rPr lang="it-IT" kern="0" dirty="0" err="1" smtClean="0"/>
              <a:t>such</a:t>
            </a:r>
            <a:r>
              <a:rPr lang="it-IT" kern="0" dirty="0" smtClean="0"/>
              <a:t> a way </a:t>
            </a:r>
            <a:r>
              <a:rPr lang="it-IT" kern="0" dirty="0" err="1" smtClean="0"/>
              <a:t>that</a:t>
            </a:r>
            <a:r>
              <a:rPr lang="it-IT" kern="0" dirty="0" smtClean="0"/>
              <a:t> in </a:t>
            </a:r>
            <a:r>
              <a:rPr lang="it-IT" kern="0" dirty="0" err="1" smtClean="0"/>
              <a:t>one</a:t>
            </a:r>
            <a:r>
              <a:rPr lang="it-IT" kern="0" dirty="0" smtClean="0"/>
              <a:t> </a:t>
            </a:r>
            <a:r>
              <a:rPr lang="it-IT" kern="0" dirty="0" err="1" smtClean="0"/>
              <a:t>system</a:t>
            </a:r>
            <a:r>
              <a:rPr lang="it-IT" kern="0" dirty="0" smtClean="0"/>
              <a:t> </a:t>
            </a:r>
            <a:r>
              <a:rPr lang="it-IT" kern="0" dirty="0" err="1" smtClean="0"/>
              <a:t>configuration</a:t>
            </a:r>
            <a:r>
              <a:rPr lang="it-IT" kern="0" dirty="0" smtClean="0"/>
              <a:t> the buffer </a:t>
            </a:r>
            <a:r>
              <a:rPr lang="it-IT" kern="0" dirty="0" err="1" smtClean="0"/>
              <a:t>tends</a:t>
            </a:r>
            <a:r>
              <a:rPr lang="it-IT" kern="0" dirty="0" smtClean="0"/>
              <a:t> to </a:t>
            </a:r>
            <a:r>
              <a:rPr lang="it-IT" kern="0" dirty="0" err="1" smtClean="0"/>
              <a:t>increase</a:t>
            </a:r>
            <a:r>
              <a:rPr lang="it-IT" kern="0" dirty="0" smtClean="0"/>
              <a:t> and in the </a:t>
            </a:r>
            <a:r>
              <a:rPr lang="it-IT" kern="0" dirty="0" err="1" smtClean="0"/>
              <a:t>other</a:t>
            </a:r>
            <a:r>
              <a:rPr lang="it-IT" kern="0" dirty="0" smtClean="0"/>
              <a:t> to </a:t>
            </a:r>
            <a:r>
              <a:rPr lang="it-IT" kern="0" dirty="0" err="1" smtClean="0"/>
              <a:t>decrease</a:t>
            </a:r>
            <a:r>
              <a:rPr lang="it-IT" kern="0" dirty="0"/>
              <a:t>.</a:t>
            </a: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Performance evaluation </a:t>
            </a:r>
            <a:endParaRPr lang="en-GB" dirty="0"/>
          </a:p>
        </p:txBody>
      </p:sp>
      <p:pic>
        <p:nvPicPr>
          <p:cNvPr id="15" name="Immagine 14" descr="Unbenannt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221088"/>
            <a:ext cx="5350331" cy="1584176"/>
          </a:xfrm>
          <a:prstGeom prst="rect">
            <a:avLst/>
          </a:prstGeom>
        </p:spPr>
      </p:pic>
      <p:sp>
        <p:nvSpPr>
          <p:cNvPr id="16" name="Parentesi graffa chiusa 15"/>
          <p:cNvSpPr/>
          <p:nvPr/>
        </p:nvSpPr>
        <p:spPr bwMode="auto">
          <a:xfrm>
            <a:off x="4644008" y="4293096"/>
            <a:ext cx="216024" cy="64807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" pitchFamily="18" charset="0"/>
            </a:endParaRPr>
          </a:p>
        </p:txBody>
      </p:sp>
      <p:sp>
        <p:nvSpPr>
          <p:cNvPr id="17" name="Parentesi graffa chiusa 16"/>
          <p:cNvSpPr/>
          <p:nvPr/>
        </p:nvSpPr>
        <p:spPr bwMode="auto">
          <a:xfrm>
            <a:off x="4644008" y="5085184"/>
            <a:ext cx="216024" cy="64807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" pitchFamily="18" charset="0"/>
            </a:endParaRPr>
          </a:p>
        </p:txBody>
      </p:sp>
      <p:cxnSp>
        <p:nvCxnSpPr>
          <p:cNvPr id="20" name="Connettore 2 19"/>
          <p:cNvCxnSpPr>
            <a:stCxn id="16" idx="1"/>
          </p:cNvCxnSpPr>
          <p:nvPr/>
        </p:nvCxnSpPr>
        <p:spPr bwMode="auto">
          <a:xfrm flipV="1">
            <a:off x="4860032" y="4077072"/>
            <a:ext cx="504056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860032" y="5409220"/>
            <a:ext cx="504056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CasellaDiTesto 25"/>
          <p:cNvSpPr txBox="1"/>
          <p:nvPr/>
        </p:nvSpPr>
        <p:spPr>
          <a:xfrm>
            <a:off x="5436096" y="3573016"/>
            <a:ext cx="30243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50-100% </a:t>
            </a:r>
            <a:r>
              <a:rPr lang="it-IT" sz="1800" dirty="0" err="1" smtClean="0">
                <a:solidFill>
                  <a:srgbClr val="FF0000"/>
                </a:solidFill>
              </a:rPr>
              <a:t>of</a:t>
            </a:r>
            <a:r>
              <a:rPr lang="it-IT" sz="1800" dirty="0" smtClean="0">
                <a:solidFill>
                  <a:srgbClr val="FF0000"/>
                </a:solidFill>
              </a:rPr>
              <a:t> the </a:t>
            </a:r>
            <a:r>
              <a:rPr lang="it-IT" sz="1800" dirty="0" err="1" smtClean="0">
                <a:solidFill>
                  <a:srgbClr val="FF0000"/>
                </a:solidFill>
              </a:rPr>
              <a:t>overall</a:t>
            </a:r>
            <a:r>
              <a:rPr lang="it-IT" sz="1800" dirty="0" smtClean="0">
                <a:solidFill>
                  <a:srgbClr val="FF0000"/>
                </a:solidFill>
              </a:rPr>
              <a:t> buffer </a:t>
            </a:r>
            <a:r>
              <a:rPr lang="it-IT" sz="1800" dirty="0" err="1" smtClean="0">
                <a:solidFill>
                  <a:srgbClr val="FF0000"/>
                </a:solidFill>
              </a:rPr>
              <a:t>range</a:t>
            </a:r>
            <a:r>
              <a:rPr lang="it-IT" sz="1800" dirty="0" smtClean="0">
                <a:solidFill>
                  <a:srgbClr val="FF0000"/>
                </a:solidFill>
              </a:rPr>
              <a:t> : </a:t>
            </a:r>
            <a:r>
              <a:rPr lang="it-IT" sz="1800" dirty="0" err="1" smtClean="0">
                <a:solidFill>
                  <a:srgbClr val="FF0000"/>
                </a:solidFill>
              </a:rPr>
              <a:t>configuration</a:t>
            </a:r>
            <a:r>
              <a:rPr lang="it-IT" sz="1800" dirty="0" smtClean="0">
                <a:solidFill>
                  <a:srgbClr val="FF0000"/>
                </a:solidFill>
              </a:rPr>
              <a:t> 2 </a:t>
            </a:r>
            <a:r>
              <a:rPr lang="it-IT" sz="1800" dirty="0" err="1" smtClean="0">
                <a:solidFill>
                  <a:srgbClr val="FF0000"/>
                </a:solidFill>
              </a:rPr>
              <a:t>is</a:t>
            </a:r>
            <a:r>
              <a:rPr lang="it-IT" sz="1800" dirty="0" smtClean="0">
                <a:solidFill>
                  <a:srgbClr val="FF0000"/>
                </a:solidFill>
              </a:rPr>
              <a:t> </a:t>
            </a:r>
            <a:r>
              <a:rPr lang="it-IT" sz="1800" dirty="0" err="1" smtClean="0">
                <a:solidFill>
                  <a:srgbClr val="FF0000"/>
                </a:solidFill>
              </a:rPr>
              <a:t>preferable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0-50% </a:t>
            </a:r>
            <a:r>
              <a:rPr lang="it-IT" sz="1800" dirty="0" err="1" smtClean="0">
                <a:solidFill>
                  <a:srgbClr val="FF0000"/>
                </a:solidFill>
              </a:rPr>
              <a:t>of</a:t>
            </a:r>
            <a:r>
              <a:rPr lang="it-IT" sz="1800" dirty="0" smtClean="0">
                <a:solidFill>
                  <a:srgbClr val="FF0000"/>
                </a:solidFill>
              </a:rPr>
              <a:t> the </a:t>
            </a:r>
            <a:r>
              <a:rPr lang="it-IT" sz="1800" dirty="0" err="1" smtClean="0">
                <a:solidFill>
                  <a:srgbClr val="FF0000"/>
                </a:solidFill>
              </a:rPr>
              <a:t>overall</a:t>
            </a:r>
            <a:r>
              <a:rPr lang="it-IT" sz="1800" dirty="0" smtClean="0">
                <a:solidFill>
                  <a:srgbClr val="FF0000"/>
                </a:solidFill>
              </a:rPr>
              <a:t> buffer </a:t>
            </a:r>
            <a:r>
              <a:rPr lang="it-IT" sz="1800" dirty="0" err="1" smtClean="0">
                <a:solidFill>
                  <a:srgbClr val="FF0000"/>
                </a:solidFill>
              </a:rPr>
              <a:t>range</a:t>
            </a:r>
            <a:r>
              <a:rPr lang="it-IT" sz="1800" dirty="0" smtClean="0">
                <a:solidFill>
                  <a:srgbClr val="FF0000"/>
                </a:solidFill>
              </a:rPr>
              <a:t> : </a:t>
            </a:r>
            <a:r>
              <a:rPr lang="it-IT" sz="1800" dirty="0" err="1" smtClean="0">
                <a:solidFill>
                  <a:srgbClr val="FF0000"/>
                </a:solidFill>
              </a:rPr>
              <a:t>configuration</a:t>
            </a:r>
            <a:r>
              <a:rPr lang="it-IT" sz="1800" dirty="0" smtClean="0">
                <a:solidFill>
                  <a:srgbClr val="FF0000"/>
                </a:solidFill>
              </a:rPr>
              <a:t> 1 </a:t>
            </a:r>
            <a:r>
              <a:rPr lang="it-IT" sz="1800" dirty="0" err="1" smtClean="0">
                <a:solidFill>
                  <a:srgbClr val="FF0000"/>
                </a:solidFill>
              </a:rPr>
              <a:t>is</a:t>
            </a:r>
            <a:r>
              <a:rPr lang="it-IT" sz="1800" dirty="0" smtClean="0">
                <a:solidFill>
                  <a:srgbClr val="FF0000"/>
                </a:solidFill>
              </a:rPr>
              <a:t> </a:t>
            </a:r>
            <a:r>
              <a:rPr lang="it-IT" sz="1800" dirty="0" err="1" smtClean="0">
                <a:solidFill>
                  <a:srgbClr val="FF0000"/>
                </a:solidFill>
              </a:rPr>
              <a:t>preferable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magine 48" descr="Unbenannt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5445224"/>
            <a:ext cx="4183743" cy="124978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052736"/>
            <a:ext cx="7003157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kern="0" dirty="0" err="1" smtClean="0"/>
              <a:t>When</a:t>
            </a:r>
            <a:r>
              <a:rPr lang="it-IT" kern="0" dirty="0" smtClean="0"/>
              <a:t> </a:t>
            </a:r>
            <a:r>
              <a:rPr lang="it-IT" kern="0" dirty="0" smtClean="0"/>
              <a:t>the buffer </a:t>
            </a:r>
            <a:r>
              <a:rPr lang="it-IT" kern="0" dirty="0" err="1" smtClean="0"/>
              <a:t>level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high, the </a:t>
            </a:r>
            <a:r>
              <a:rPr lang="it-IT" kern="0" dirty="0" err="1" smtClean="0"/>
              <a:t>most</a:t>
            </a:r>
            <a:r>
              <a:rPr lang="it-IT" kern="0" dirty="0" smtClean="0"/>
              <a:t> </a:t>
            </a:r>
            <a:r>
              <a:rPr lang="it-IT" kern="0" dirty="0" err="1" smtClean="0"/>
              <a:t>desirable</a:t>
            </a:r>
            <a:r>
              <a:rPr lang="it-IT" kern="0" dirty="0" smtClean="0"/>
              <a:t> </a:t>
            </a:r>
            <a:r>
              <a:rPr lang="it-IT" kern="0" dirty="0" err="1" smtClean="0"/>
              <a:t>configuration</a:t>
            </a:r>
            <a:r>
              <a:rPr lang="it-IT" kern="0" dirty="0" smtClean="0"/>
              <a:t> </a:t>
            </a:r>
            <a:r>
              <a:rPr lang="it-IT" kern="0" dirty="0" err="1" smtClean="0"/>
              <a:t>tend</a:t>
            </a:r>
            <a:r>
              <a:rPr lang="it-IT" kern="0" dirty="0" smtClean="0"/>
              <a:t> to reduce the buffer </a:t>
            </a:r>
            <a:r>
              <a:rPr lang="it-IT" kern="0" dirty="0" err="1" smtClean="0"/>
              <a:t>level</a:t>
            </a:r>
            <a:r>
              <a:rPr lang="it-IT" kern="0" dirty="0" smtClean="0"/>
              <a:t> (and </a:t>
            </a:r>
            <a:r>
              <a:rPr lang="it-IT" kern="0" dirty="0" err="1" smtClean="0"/>
              <a:t>therefore</a:t>
            </a:r>
            <a:r>
              <a:rPr lang="it-IT" kern="0" dirty="0" smtClean="0"/>
              <a:t> the </a:t>
            </a:r>
            <a:r>
              <a:rPr lang="it-IT" kern="0" dirty="0" err="1" smtClean="0"/>
              <a:t>inventory</a:t>
            </a:r>
            <a:r>
              <a:rPr lang="it-IT" kern="0" dirty="0" smtClean="0"/>
              <a:t> </a:t>
            </a:r>
            <a:r>
              <a:rPr lang="it-IT" kern="0" dirty="0" err="1" smtClean="0"/>
              <a:t>costs</a:t>
            </a:r>
            <a:r>
              <a:rPr lang="it-IT" kern="0" dirty="0" smtClean="0"/>
              <a:t>).</a:t>
            </a:r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b="1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kern="0" dirty="0" err="1" smtClean="0"/>
              <a:t>When</a:t>
            </a:r>
            <a:r>
              <a:rPr lang="it-IT" kern="0" dirty="0" smtClean="0"/>
              <a:t> the buffer </a:t>
            </a:r>
            <a:r>
              <a:rPr lang="it-IT" kern="0" dirty="0" err="1" smtClean="0"/>
              <a:t>level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low, the </a:t>
            </a:r>
            <a:r>
              <a:rPr lang="it-IT" kern="0" dirty="0" err="1"/>
              <a:t>the</a:t>
            </a:r>
            <a:r>
              <a:rPr lang="it-IT" kern="0" dirty="0"/>
              <a:t> </a:t>
            </a:r>
            <a:r>
              <a:rPr lang="it-IT" kern="0" dirty="0" err="1"/>
              <a:t>most</a:t>
            </a:r>
            <a:r>
              <a:rPr lang="it-IT" kern="0" dirty="0"/>
              <a:t> </a:t>
            </a:r>
            <a:r>
              <a:rPr lang="it-IT" kern="0" dirty="0" err="1"/>
              <a:t>desirable</a:t>
            </a:r>
            <a:r>
              <a:rPr lang="it-IT" kern="0" dirty="0"/>
              <a:t> </a:t>
            </a:r>
            <a:r>
              <a:rPr lang="it-IT" kern="0" dirty="0" err="1" smtClean="0"/>
              <a:t>configuration</a:t>
            </a:r>
            <a:r>
              <a:rPr lang="it-IT" kern="0" dirty="0" smtClean="0"/>
              <a:t> </a:t>
            </a:r>
            <a:r>
              <a:rPr lang="it-IT" kern="0" dirty="0" err="1"/>
              <a:t>tend</a:t>
            </a:r>
            <a:r>
              <a:rPr lang="it-IT" kern="0" dirty="0"/>
              <a:t> to </a:t>
            </a:r>
            <a:r>
              <a:rPr lang="it-IT" kern="0" dirty="0" err="1" smtClean="0"/>
              <a:t>increase</a:t>
            </a:r>
            <a:r>
              <a:rPr lang="it-IT" kern="0" dirty="0" smtClean="0"/>
              <a:t> </a:t>
            </a:r>
            <a:r>
              <a:rPr lang="it-IT" kern="0" dirty="0"/>
              <a:t>the buffer </a:t>
            </a:r>
            <a:r>
              <a:rPr lang="it-IT" kern="0" dirty="0" err="1"/>
              <a:t>level</a:t>
            </a:r>
            <a:r>
              <a:rPr lang="it-IT" kern="0" dirty="0"/>
              <a:t> </a:t>
            </a:r>
            <a:r>
              <a:rPr lang="it-IT" kern="0" dirty="0" smtClean="0"/>
              <a:t>(and </a:t>
            </a:r>
            <a:r>
              <a:rPr lang="it-IT" kern="0" dirty="0" err="1" smtClean="0"/>
              <a:t>therefore</a:t>
            </a:r>
            <a:r>
              <a:rPr lang="it-IT" kern="0" dirty="0" smtClean="0"/>
              <a:t> the </a:t>
            </a:r>
            <a:r>
              <a:rPr lang="it-IT" kern="0" dirty="0" err="1" smtClean="0"/>
              <a:t>backlog</a:t>
            </a:r>
            <a:r>
              <a:rPr lang="it-IT" kern="0" dirty="0" smtClean="0"/>
              <a:t> </a:t>
            </a:r>
            <a:r>
              <a:rPr lang="it-IT" kern="0" dirty="0" err="1" smtClean="0"/>
              <a:t>costs</a:t>
            </a:r>
            <a:r>
              <a:rPr lang="it-IT" kern="0" dirty="0" smtClean="0"/>
              <a:t>)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pic>
        <p:nvPicPr>
          <p:cNvPr id="48" name="Immagine 47" descr="Unbenannt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251220"/>
            <a:ext cx="4183743" cy="1249788"/>
          </a:xfrm>
          <a:prstGeom prst="rect">
            <a:avLst/>
          </a:prstGeom>
        </p:spPr>
      </p:pic>
      <p:cxnSp>
        <p:nvCxnSpPr>
          <p:cNvPr id="14" name="Connettore 1 13"/>
          <p:cNvCxnSpPr/>
          <p:nvPr/>
        </p:nvCxnSpPr>
        <p:spPr bwMode="auto">
          <a:xfrm>
            <a:off x="4283968" y="2539252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ttore 2 18"/>
          <p:cNvCxnSpPr/>
          <p:nvPr/>
        </p:nvCxnSpPr>
        <p:spPr bwMode="auto">
          <a:xfrm>
            <a:off x="5148064" y="2539252"/>
            <a:ext cx="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2" name="Connettore 1 21"/>
          <p:cNvCxnSpPr/>
          <p:nvPr/>
        </p:nvCxnSpPr>
        <p:spPr bwMode="auto">
          <a:xfrm>
            <a:off x="4283968" y="3403348"/>
            <a:ext cx="86409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ttore 1 23"/>
          <p:cNvCxnSpPr/>
          <p:nvPr/>
        </p:nvCxnSpPr>
        <p:spPr bwMode="auto">
          <a:xfrm>
            <a:off x="4932040" y="2539252"/>
            <a:ext cx="21426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General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43" name="Connettore 1 42"/>
          <p:cNvCxnSpPr/>
          <p:nvPr/>
        </p:nvCxnSpPr>
        <p:spPr bwMode="auto">
          <a:xfrm>
            <a:off x="4355976" y="6309320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ttore 2 43"/>
          <p:cNvCxnSpPr/>
          <p:nvPr/>
        </p:nvCxnSpPr>
        <p:spPr bwMode="auto">
          <a:xfrm>
            <a:off x="5220072" y="6309320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5" name="Connettore 1 44"/>
          <p:cNvCxnSpPr/>
          <p:nvPr/>
        </p:nvCxnSpPr>
        <p:spPr bwMode="auto">
          <a:xfrm>
            <a:off x="4355976" y="6597352"/>
            <a:ext cx="86409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Connettore 1 45"/>
          <p:cNvCxnSpPr/>
          <p:nvPr/>
        </p:nvCxnSpPr>
        <p:spPr bwMode="auto">
          <a:xfrm>
            <a:off x="5004048" y="6309320"/>
            <a:ext cx="21426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72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50739" y="1772816"/>
            <a:ext cx="7003157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smtClean="0"/>
              <a:t>The </a:t>
            </a:r>
            <a:r>
              <a:rPr lang="it-IT" kern="0" dirty="0" err="1" smtClean="0"/>
              <a:t>objective</a:t>
            </a:r>
            <a:r>
              <a:rPr lang="it-IT" kern="0" dirty="0" smtClean="0"/>
              <a:t> </a:t>
            </a:r>
            <a:r>
              <a:rPr lang="it-IT" kern="0" dirty="0" err="1" smtClean="0"/>
              <a:t>cost</a:t>
            </a:r>
            <a:r>
              <a:rPr lang="it-IT" kern="0" dirty="0" smtClean="0"/>
              <a:t> </a:t>
            </a:r>
            <a:r>
              <a:rPr lang="it-IT" kern="0" dirty="0" err="1" smtClean="0"/>
              <a:t>function</a:t>
            </a:r>
            <a:r>
              <a:rPr lang="it-IT" kern="0" dirty="0" smtClean="0"/>
              <a:t> </a:t>
            </a:r>
            <a:r>
              <a:rPr lang="it-IT" kern="0" dirty="0" err="1" smtClean="0"/>
              <a:t>considers</a:t>
            </a:r>
            <a:r>
              <a:rPr lang="it-IT" kern="0" dirty="0" smtClean="0"/>
              <a:t> </a:t>
            </a:r>
            <a:r>
              <a:rPr lang="it-IT" kern="0" dirty="0" smtClean="0"/>
              <a:t>:</a:t>
            </a:r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kern="0" dirty="0" smtClean="0"/>
              <a:t>Inventory </a:t>
            </a:r>
            <a:r>
              <a:rPr lang="it-IT" kern="0" dirty="0" err="1" smtClean="0"/>
              <a:t>costs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kern="0" dirty="0" err="1" smtClean="0"/>
              <a:t>Backlog</a:t>
            </a:r>
            <a:r>
              <a:rPr lang="it-IT" kern="0" dirty="0" smtClean="0"/>
              <a:t> </a:t>
            </a:r>
            <a:r>
              <a:rPr lang="it-IT" kern="0" dirty="0" err="1" smtClean="0"/>
              <a:t>costs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kern="0" dirty="0" err="1" smtClean="0"/>
              <a:t>Running</a:t>
            </a:r>
            <a:r>
              <a:rPr lang="it-IT" kern="0" dirty="0" smtClean="0"/>
              <a:t> </a:t>
            </a:r>
            <a:r>
              <a:rPr lang="it-IT" kern="0" dirty="0" err="1" smtClean="0"/>
              <a:t>Costs</a:t>
            </a:r>
            <a:r>
              <a:rPr lang="it-IT" kern="0" dirty="0" smtClean="0"/>
              <a:t> </a:t>
            </a:r>
            <a:r>
              <a:rPr lang="it-IT" kern="0" dirty="0" smtClean="0"/>
              <a:t>of </a:t>
            </a:r>
            <a:r>
              <a:rPr lang="it-IT" kern="0" dirty="0" err="1" smtClean="0"/>
              <a:t>each</a:t>
            </a:r>
            <a:r>
              <a:rPr lang="it-IT" kern="0" dirty="0" smtClean="0"/>
              <a:t> </a:t>
            </a:r>
            <a:r>
              <a:rPr lang="it-IT" kern="0" dirty="0" err="1" smtClean="0"/>
              <a:t>configuration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defRPr/>
            </a:pPr>
            <a:r>
              <a:rPr lang="it-IT" kern="0" dirty="0" smtClean="0"/>
              <a:t>For the </a:t>
            </a:r>
            <a:r>
              <a:rPr lang="it-IT" kern="0" dirty="0" err="1" smtClean="0"/>
              <a:t>considered</a:t>
            </a:r>
            <a:r>
              <a:rPr lang="it-IT" kern="0" dirty="0" smtClean="0"/>
              <a:t> </a:t>
            </a:r>
            <a:r>
              <a:rPr lang="it-IT" kern="0" dirty="0" err="1" smtClean="0"/>
              <a:t>system</a:t>
            </a:r>
            <a:r>
              <a:rPr lang="it-IT" kern="0" dirty="0" smtClean="0"/>
              <a:t> </a:t>
            </a:r>
            <a:r>
              <a:rPr lang="it-IT" kern="0" dirty="0" smtClean="0"/>
              <a:t>for a </a:t>
            </a:r>
            <a:r>
              <a:rPr lang="it-IT" kern="0" dirty="0" err="1" smtClean="0"/>
              <a:t>given</a:t>
            </a:r>
            <a:r>
              <a:rPr lang="it-IT" kern="0" dirty="0" smtClean="0"/>
              <a:t> </a:t>
            </a:r>
            <a:r>
              <a:rPr lang="it-IT" kern="0" dirty="0" err="1" smtClean="0"/>
              <a:t>value</a:t>
            </a:r>
            <a:r>
              <a:rPr lang="it-IT" kern="0" dirty="0" smtClean="0"/>
              <a:t> of the </a:t>
            </a:r>
            <a:r>
              <a:rPr lang="it-IT" kern="0" dirty="0" err="1" smtClean="0"/>
              <a:t>threshold</a:t>
            </a:r>
            <a:r>
              <a:rPr lang="it-IT" kern="0" dirty="0" smtClean="0"/>
              <a:t>, </a:t>
            </a:r>
            <a:r>
              <a:rPr lang="it-IT" kern="0" dirty="0" smtClean="0"/>
              <a:t>a </a:t>
            </a:r>
            <a:r>
              <a:rPr lang="it-IT" kern="0" dirty="0" err="1" smtClean="0"/>
              <a:t>value</a:t>
            </a:r>
            <a:r>
              <a:rPr lang="it-IT" kern="0" dirty="0" smtClean="0"/>
              <a:t> for the </a:t>
            </a:r>
            <a:r>
              <a:rPr lang="it-IT" kern="0" dirty="0" err="1" smtClean="0"/>
              <a:t>objective</a:t>
            </a:r>
            <a:r>
              <a:rPr lang="it-IT" kern="0" dirty="0" smtClean="0"/>
              <a:t> </a:t>
            </a:r>
            <a:r>
              <a:rPr lang="it-IT" kern="0" dirty="0" err="1" smtClean="0"/>
              <a:t>function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</a:t>
            </a:r>
            <a:r>
              <a:rPr lang="it-IT" kern="0" dirty="0" err="1" smtClean="0"/>
              <a:t>obtained</a:t>
            </a:r>
            <a:r>
              <a:rPr lang="it-IT" kern="0" dirty="0" smtClean="0"/>
              <a:t>.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Since</a:t>
            </a:r>
            <a:r>
              <a:rPr lang="it-IT" kern="0" dirty="0" smtClean="0"/>
              <a:t> the </a:t>
            </a:r>
            <a:r>
              <a:rPr lang="it-IT" kern="0" dirty="0" err="1" smtClean="0"/>
              <a:t>threshold</a:t>
            </a:r>
            <a:r>
              <a:rPr lang="it-IT" kern="0" dirty="0" smtClean="0"/>
              <a:t> </a:t>
            </a:r>
            <a:r>
              <a:rPr lang="it-IT" kern="0" dirty="0" err="1" smtClean="0"/>
              <a:t>levels</a:t>
            </a:r>
            <a:r>
              <a:rPr lang="it-IT" kern="0" dirty="0" smtClean="0"/>
              <a:t> are a </a:t>
            </a:r>
            <a:r>
              <a:rPr lang="it-IT" kern="0" dirty="0" err="1" smtClean="0"/>
              <a:t>choice</a:t>
            </a:r>
            <a:r>
              <a:rPr lang="it-IT" kern="0" dirty="0" smtClean="0"/>
              <a:t> of the system designer, </a:t>
            </a:r>
            <a:r>
              <a:rPr lang="it-IT" kern="0" dirty="0" err="1" smtClean="0"/>
              <a:t>it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</a:t>
            </a:r>
            <a:r>
              <a:rPr lang="it-IT" kern="0" dirty="0" err="1" smtClean="0"/>
              <a:t>interesting</a:t>
            </a:r>
            <a:r>
              <a:rPr lang="it-IT" kern="0" dirty="0" smtClean="0"/>
              <a:t> to </a:t>
            </a:r>
            <a:r>
              <a:rPr lang="it-IT" kern="0" dirty="0" err="1" smtClean="0"/>
              <a:t>find</a:t>
            </a:r>
            <a:r>
              <a:rPr lang="it-IT" kern="0" dirty="0" smtClean="0"/>
              <a:t> </a:t>
            </a:r>
            <a:r>
              <a:rPr lang="it-IT" kern="0" dirty="0" err="1" smtClean="0"/>
              <a:t>their</a:t>
            </a:r>
            <a:r>
              <a:rPr lang="it-IT" kern="0" dirty="0" smtClean="0"/>
              <a:t> </a:t>
            </a:r>
            <a:r>
              <a:rPr lang="it-IT" kern="0" dirty="0" err="1" smtClean="0"/>
              <a:t>optimal</a:t>
            </a:r>
            <a:r>
              <a:rPr lang="it-IT" kern="0" dirty="0" smtClean="0"/>
              <a:t> </a:t>
            </a:r>
            <a:r>
              <a:rPr lang="it-IT" kern="0" dirty="0" err="1" smtClean="0"/>
              <a:t>value</a:t>
            </a:r>
            <a:endParaRPr lang="it-IT" kern="0" dirty="0" smtClean="0"/>
          </a:p>
          <a:p>
            <a:pPr marL="1143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 Performance evaluation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052736"/>
            <a:ext cx="7003157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Starting</a:t>
            </a:r>
            <a:r>
              <a:rPr lang="it-IT" kern="0" dirty="0" smtClean="0"/>
              <a:t> from the first case (</a:t>
            </a:r>
            <a:r>
              <a:rPr lang="it-IT" kern="0" dirty="0" err="1" smtClean="0"/>
              <a:t>threshold</a:t>
            </a:r>
            <a:r>
              <a:rPr lang="it-IT" kern="0" dirty="0" smtClean="0"/>
              <a:t> </a:t>
            </a:r>
            <a:r>
              <a:rPr lang="it-IT" kern="0" dirty="0" err="1" smtClean="0"/>
              <a:t>level</a:t>
            </a:r>
            <a:r>
              <a:rPr lang="it-IT" kern="0" dirty="0" smtClean="0"/>
              <a:t> = 50% of the </a:t>
            </a:r>
            <a:r>
              <a:rPr lang="it-IT" kern="0" dirty="0" err="1" smtClean="0"/>
              <a:t>overall</a:t>
            </a:r>
            <a:r>
              <a:rPr lang="it-IT" kern="0" dirty="0" smtClean="0"/>
              <a:t> buffer </a:t>
            </a:r>
            <a:r>
              <a:rPr lang="it-IT" kern="0" dirty="0" err="1" smtClean="0"/>
              <a:t>capacity</a:t>
            </a:r>
            <a:r>
              <a:rPr lang="it-IT" kern="0" dirty="0" smtClean="0"/>
              <a:t>), </a:t>
            </a:r>
            <a:r>
              <a:rPr lang="it-IT" kern="0" dirty="0" err="1" smtClean="0"/>
              <a:t>it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</a:t>
            </a:r>
            <a:r>
              <a:rPr lang="it-IT" kern="0" dirty="0" err="1" smtClean="0"/>
              <a:t>possible</a:t>
            </a:r>
            <a:r>
              <a:rPr lang="it-IT" kern="0" dirty="0" smtClean="0"/>
              <a:t> to </a:t>
            </a:r>
            <a:r>
              <a:rPr lang="it-IT" kern="0" dirty="0" err="1" smtClean="0"/>
              <a:t>repeat</a:t>
            </a:r>
            <a:r>
              <a:rPr lang="it-IT" kern="0" dirty="0" smtClean="0"/>
              <a:t> the </a:t>
            </a:r>
            <a:r>
              <a:rPr lang="it-IT" kern="0" dirty="0" err="1" smtClean="0"/>
              <a:t>analytical</a:t>
            </a:r>
            <a:r>
              <a:rPr lang="it-IT" kern="0" dirty="0" smtClean="0"/>
              <a:t> </a:t>
            </a:r>
            <a:r>
              <a:rPr lang="it-IT" kern="0" dirty="0" err="1" smtClean="0"/>
              <a:t>computation</a:t>
            </a:r>
            <a:r>
              <a:rPr lang="it-IT" kern="0" dirty="0" smtClean="0"/>
              <a:t> with </a:t>
            </a:r>
            <a:r>
              <a:rPr lang="it-IT" kern="0" dirty="0" err="1" smtClean="0"/>
              <a:t>different</a:t>
            </a:r>
            <a:r>
              <a:rPr lang="it-IT" kern="0" dirty="0" smtClean="0"/>
              <a:t> </a:t>
            </a:r>
            <a:r>
              <a:rPr lang="it-IT" kern="0" dirty="0" err="1" smtClean="0"/>
              <a:t>threshold</a:t>
            </a:r>
            <a:r>
              <a:rPr lang="it-IT" kern="0" dirty="0" smtClean="0"/>
              <a:t> </a:t>
            </a:r>
            <a:r>
              <a:rPr lang="it-IT" kern="0" dirty="0" err="1" smtClean="0"/>
              <a:t>levels</a:t>
            </a:r>
            <a:r>
              <a:rPr lang="it-IT" kern="0" dirty="0" smtClean="0"/>
              <a:t> and </a:t>
            </a:r>
            <a:r>
              <a:rPr lang="it-IT" kern="0" dirty="0" err="1" smtClean="0"/>
              <a:t>find</a:t>
            </a:r>
            <a:r>
              <a:rPr lang="it-IT" kern="0" dirty="0" smtClean="0"/>
              <a:t> out </a:t>
            </a:r>
            <a:r>
              <a:rPr lang="it-IT" kern="0" dirty="0" smtClean="0"/>
              <a:t>the minimum of </a:t>
            </a:r>
            <a:r>
              <a:rPr lang="it-IT" kern="0" dirty="0" smtClean="0"/>
              <a:t>the </a:t>
            </a:r>
            <a:r>
              <a:rPr lang="it-IT" kern="0" dirty="0" smtClean="0"/>
              <a:t>OF.</a:t>
            </a: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 Optimization </a:t>
            </a:r>
            <a:endParaRPr lang="en-GB" dirty="0"/>
          </a:p>
        </p:txBody>
      </p:sp>
      <p:pic>
        <p:nvPicPr>
          <p:cNvPr id="4" name="Immagine 3" descr="Unbenannt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221088"/>
            <a:ext cx="2592288" cy="767549"/>
          </a:xfrm>
          <a:prstGeom prst="rect">
            <a:avLst/>
          </a:prstGeom>
        </p:spPr>
      </p:pic>
      <p:pic>
        <p:nvPicPr>
          <p:cNvPr id="5" name="Immagine 4" descr="Unbenannt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2708920"/>
            <a:ext cx="2448272" cy="736770"/>
          </a:xfrm>
          <a:prstGeom prst="rect">
            <a:avLst/>
          </a:prstGeom>
        </p:spPr>
      </p:pic>
      <p:pic>
        <p:nvPicPr>
          <p:cNvPr id="7" name="Immagine 6" descr="Unbenannt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429000"/>
            <a:ext cx="2513678" cy="749859"/>
          </a:xfrm>
          <a:prstGeom prst="rect">
            <a:avLst/>
          </a:prstGeom>
        </p:spPr>
      </p:pic>
      <p:pic>
        <p:nvPicPr>
          <p:cNvPr id="8" name="Immagine 7" descr="Unbenannt1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5013176"/>
            <a:ext cx="2520280" cy="737643"/>
          </a:xfrm>
          <a:prstGeom prst="rect">
            <a:avLst/>
          </a:prstGeom>
        </p:spPr>
      </p:pic>
      <p:pic>
        <p:nvPicPr>
          <p:cNvPr id="9" name="Immagine 8" descr="Unbenannt1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19672" y="5805264"/>
            <a:ext cx="2440092" cy="731564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283968" y="2852936"/>
            <a:ext cx="230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Threshold</a:t>
            </a:r>
            <a:r>
              <a:rPr lang="it-IT" sz="1600" dirty="0" smtClean="0"/>
              <a:t> </a:t>
            </a:r>
            <a:r>
              <a:rPr lang="it-IT" sz="1600" dirty="0" err="1" smtClean="0"/>
              <a:t>level</a:t>
            </a:r>
            <a:r>
              <a:rPr lang="it-IT" sz="1600" dirty="0" smtClean="0"/>
              <a:t> = 20%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283968" y="3645024"/>
            <a:ext cx="230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Threshold</a:t>
            </a:r>
            <a:r>
              <a:rPr lang="it-IT" sz="1600" dirty="0" smtClean="0"/>
              <a:t> </a:t>
            </a:r>
            <a:r>
              <a:rPr lang="it-IT" sz="1600" dirty="0" err="1" smtClean="0"/>
              <a:t>level</a:t>
            </a:r>
            <a:r>
              <a:rPr lang="it-IT" sz="1600" dirty="0" smtClean="0"/>
              <a:t> = 35%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283968" y="4437112"/>
            <a:ext cx="230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Threshold</a:t>
            </a:r>
            <a:r>
              <a:rPr lang="it-IT" sz="1600" dirty="0" smtClean="0"/>
              <a:t> </a:t>
            </a:r>
            <a:r>
              <a:rPr lang="it-IT" sz="1600" dirty="0" err="1" smtClean="0"/>
              <a:t>level</a:t>
            </a:r>
            <a:r>
              <a:rPr lang="it-IT" sz="1600" dirty="0" smtClean="0"/>
              <a:t> = 50%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283968" y="5229200"/>
            <a:ext cx="230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Threshold</a:t>
            </a:r>
            <a:r>
              <a:rPr lang="it-IT" sz="1600" dirty="0" smtClean="0"/>
              <a:t> </a:t>
            </a:r>
            <a:r>
              <a:rPr lang="it-IT" sz="1600" dirty="0" err="1" smtClean="0"/>
              <a:t>level</a:t>
            </a:r>
            <a:r>
              <a:rPr lang="it-IT" sz="1600" dirty="0" smtClean="0"/>
              <a:t> = 65%</a:t>
            </a:r>
            <a:endParaRPr lang="it-IT" sz="16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283968" y="6021288"/>
            <a:ext cx="230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Threshold</a:t>
            </a:r>
            <a:r>
              <a:rPr lang="it-IT" sz="1600" dirty="0" smtClean="0"/>
              <a:t> </a:t>
            </a:r>
            <a:r>
              <a:rPr lang="it-IT" sz="1600" dirty="0" err="1" smtClean="0"/>
              <a:t>level</a:t>
            </a:r>
            <a:r>
              <a:rPr lang="it-IT" sz="1600" dirty="0" smtClean="0"/>
              <a:t> = 80%</a:t>
            </a:r>
            <a:endParaRPr lang="it-IT" sz="1600" dirty="0"/>
          </a:p>
        </p:txBody>
      </p:sp>
      <p:graphicFrame>
        <p:nvGraphicFramePr>
          <p:cNvPr id="15" name="Grafico 14"/>
          <p:cNvGraphicFramePr/>
          <p:nvPr/>
        </p:nvGraphicFramePr>
        <p:xfrm>
          <a:off x="6300192" y="2924944"/>
          <a:ext cx="2512328" cy="216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Ovale 15"/>
          <p:cNvSpPr/>
          <p:nvPr/>
        </p:nvSpPr>
        <p:spPr bwMode="auto">
          <a:xfrm>
            <a:off x="7164288" y="458112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7" name="Freccia in giù 16"/>
          <p:cNvSpPr/>
          <p:nvPr/>
        </p:nvSpPr>
        <p:spPr bwMode="auto">
          <a:xfrm>
            <a:off x="7236296" y="5157192"/>
            <a:ext cx="216024" cy="28803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660233" y="544522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Minimum </a:t>
            </a:r>
            <a:r>
              <a:rPr lang="it-IT" sz="1400" dirty="0" err="1" smtClean="0">
                <a:solidFill>
                  <a:srgbClr val="FF0000"/>
                </a:solidFill>
              </a:rPr>
              <a:t>value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for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threshold</a:t>
            </a:r>
            <a:r>
              <a:rPr lang="it-IT" sz="1400" dirty="0" smtClean="0">
                <a:solidFill>
                  <a:srgbClr val="FF0000"/>
                </a:solidFill>
              </a:rPr>
              <a:t> level=35%</a:t>
            </a:r>
            <a:endParaRPr lang="it-IT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052736"/>
            <a:ext cx="7003157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Given</a:t>
            </a:r>
            <a:r>
              <a:rPr lang="it-IT" kern="0" dirty="0" smtClean="0"/>
              <a:t> </a:t>
            </a:r>
            <a:r>
              <a:rPr lang="it-IT" kern="0" dirty="0" smtClean="0"/>
              <a:t>the </a:t>
            </a:r>
            <a:r>
              <a:rPr lang="it-IT" kern="0" dirty="0" err="1" smtClean="0"/>
              <a:t>configurations</a:t>
            </a:r>
            <a:r>
              <a:rPr lang="it-IT" kern="0" dirty="0" smtClean="0"/>
              <a:t> </a:t>
            </a:r>
            <a:r>
              <a:rPr lang="it-IT" kern="0" dirty="0" err="1" smtClean="0"/>
              <a:t>assigned</a:t>
            </a:r>
            <a:r>
              <a:rPr lang="it-IT" kern="0" dirty="0" smtClean="0"/>
              <a:t> to </a:t>
            </a:r>
            <a:r>
              <a:rPr lang="it-IT" kern="0" dirty="0" err="1" smtClean="0"/>
              <a:t>each</a:t>
            </a:r>
            <a:r>
              <a:rPr lang="it-IT" kern="0" dirty="0" smtClean="0"/>
              <a:t> buffer </a:t>
            </a:r>
            <a:r>
              <a:rPr lang="it-IT" kern="0" dirty="0" err="1" smtClean="0"/>
              <a:t>range</a:t>
            </a:r>
            <a:r>
              <a:rPr lang="it-IT" kern="0" dirty="0" smtClean="0"/>
              <a:t>, </a:t>
            </a:r>
            <a:r>
              <a:rPr lang="it-IT" kern="0" dirty="0" smtClean="0"/>
              <a:t>the </a:t>
            </a:r>
            <a:r>
              <a:rPr lang="it-IT" kern="0" dirty="0" err="1" smtClean="0"/>
              <a:t>only</a:t>
            </a:r>
            <a:r>
              <a:rPr lang="it-IT" kern="0" dirty="0" smtClean="0"/>
              <a:t> </a:t>
            </a:r>
            <a:r>
              <a:rPr lang="it-IT" kern="0" dirty="0" err="1" smtClean="0"/>
              <a:t>parameters</a:t>
            </a:r>
            <a:r>
              <a:rPr lang="it-IT" kern="0" dirty="0" smtClean="0"/>
              <a:t> to be </a:t>
            </a:r>
            <a:r>
              <a:rPr lang="it-IT" kern="0" dirty="0" err="1" smtClean="0"/>
              <a:t>optimized</a:t>
            </a:r>
            <a:r>
              <a:rPr lang="it-IT" kern="0" dirty="0" smtClean="0"/>
              <a:t> are the </a:t>
            </a:r>
            <a:r>
              <a:rPr lang="it-IT" kern="0" dirty="0" err="1" smtClean="0"/>
              <a:t>threshold</a:t>
            </a:r>
            <a:r>
              <a:rPr lang="it-IT" kern="0" dirty="0" smtClean="0"/>
              <a:t> </a:t>
            </a:r>
            <a:r>
              <a:rPr lang="it-IT" kern="0" dirty="0" err="1" smtClean="0"/>
              <a:t>levels</a:t>
            </a:r>
            <a:r>
              <a:rPr lang="it-IT" kern="0" dirty="0" smtClean="0"/>
              <a:t>.</a:t>
            </a:r>
          </a:p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smtClean="0"/>
              <a:t>In case </a:t>
            </a:r>
            <a:r>
              <a:rPr lang="it-IT" kern="0" dirty="0" err="1" smtClean="0"/>
              <a:t>of</a:t>
            </a:r>
            <a:r>
              <a:rPr lang="it-IT" kern="0" dirty="0" smtClean="0"/>
              <a:t> more </a:t>
            </a:r>
            <a:r>
              <a:rPr lang="it-IT" kern="0" dirty="0" err="1" smtClean="0"/>
              <a:t>than</a:t>
            </a:r>
            <a:r>
              <a:rPr lang="it-IT" kern="0" dirty="0" smtClean="0"/>
              <a:t> </a:t>
            </a:r>
            <a:r>
              <a:rPr lang="it-IT" kern="0" dirty="0" err="1" smtClean="0"/>
              <a:t>one</a:t>
            </a:r>
            <a:r>
              <a:rPr lang="it-IT" kern="0" dirty="0" smtClean="0"/>
              <a:t> </a:t>
            </a:r>
            <a:r>
              <a:rPr lang="it-IT" kern="0" dirty="0" err="1" smtClean="0"/>
              <a:t>threshold</a:t>
            </a:r>
            <a:r>
              <a:rPr lang="it-IT" kern="0" dirty="0" smtClean="0"/>
              <a:t>, more </a:t>
            </a:r>
            <a:r>
              <a:rPr lang="it-IT" kern="0" dirty="0" err="1" smtClean="0"/>
              <a:t>than</a:t>
            </a:r>
            <a:r>
              <a:rPr lang="it-IT" kern="0" dirty="0" smtClean="0"/>
              <a:t> </a:t>
            </a:r>
            <a:r>
              <a:rPr lang="it-IT" kern="0" dirty="0" err="1" smtClean="0"/>
              <a:t>one</a:t>
            </a:r>
            <a:r>
              <a:rPr lang="it-IT" kern="0" dirty="0" smtClean="0"/>
              <a:t> </a:t>
            </a:r>
            <a:r>
              <a:rPr lang="it-IT" kern="0" dirty="0" err="1" smtClean="0"/>
              <a:t>parameter</a:t>
            </a:r>
            <a:r>
              <a:rPr lang="it-IT" kern="0" dirty="0" smtClean="0"/>
              <a:t> </a:t>
            </a:r>
            <a:r>
              <a:rPr lang="it-IT" kern="0" dirty="0" err="1" smtClean="0"/>
              <a:t>must</a:t>
            </a:r>
            <a:r>
              <a:rPr lang="it-IT" kern="0" dirty="0" smtClean="0"/>
              <a:t> </a:t>
            </a:r>
            <a:r>
              <a:rPr lang="it-IT" kern="0" dirty="0" err="1" smtClean="0"/>
              <a:t>be</a:t>
            </a:r>
            <a:r>
              <a:rPr lang="it-IT" kern="0" dirty="0" smtClean="0"/>
              <a:t> </a:t>
            </a:r>
            <a:r>
              <a:rPr lang="it-IT" kern="0" dirty="0" err="1" smtClean="0"/>
              <a:t>optimized</a:t>
            </a:r>
            <a:r>
              <a:rPr lang="it-IT" kern="0" dirty="0" smtClean="0"/>
              <a:t> at the </a:t>
            </a:r>
            <a:r>
              <a:rPr lang="it-IT" kern="0" dirty="0" err="1" smtClean="0"/>
              <a:t>same</a:t>
            </a:r>
            <a:r>
              <a:rPr lang="it-IT" kern="0" dirty="0" smtClean="0"/>
              <a:t> </a:t>
            </a:r>
            <a:r>
              <a:rPr lang="it-IT" kern="0" dirty="0" err="1" smtClean="0"/>
              <a:t>time</a:t>
            </a:r>
            <a:r>
              <a:rPr lang="it-IT" kern="0" dirty="0" smtClean="0"/>
              <a:t>.</a:t>
            </a:r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 Optimization </a:t>
            </a:r>
            <a:endParaRPr lang="en-GB" dirty="0"/>
          </a:p>
        </p:txBody>
      </p:sp>
      <p:pic>
        <p:nvPicPr>
          <p:cNvPr id="17" name="Immagine 16" descr="Unbenan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581128"/>
            <a:ext cx="6552728" cy="1985306"/>
          </a:xfrm>
          <a:prstGeom prst="rect">
            <a:avLst/>
          </a:prstGeom>
        </p:spPr>
      </p:pic>
      <p:cxnSp>
        <p:nvCxnSpPr>
          <p:cNvPr id="18" name="Connettore 2 17"/>
          <p:cNvCxnSpPr/>
          <p:nvPr/>
        </p:nvCxnSpPr>
        <p:spPr bwMode="auto">
          <a:xfrm>
            <a:off x="5364088" y="4941168"/>
            <a:ext cx="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0" name="Connettore 2 19"/>
          <p:cNvCxnSpPr/>
          <p:nvPr/>
        </p:nvCxnSpPr>
        <p:spPr bwMode="auto">
          <a:xfrm>
            <a:off x="4716016" y="5373216"/>
            <a:ext cx="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Connettore 2 20"/>
          <p:cNvCxnSpPr/>
          <p:nvPr/>
        </p:nvCxnSpPr>
        <p:spPr bwMode="auto">
          <a:xfrm>
            <a:off x="5364088" y="5805264"/>
            <a:ext cx="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B3EBFF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B3EB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Presentation </a:t>
            </a:r>
            <a:endParaRPr lang="en-GB" dirty="0"/>
          </a:p>
        </p:txBody>
      </p:sp>
      <p:pic>
        <p:nvPicPr>
          <p:cNvPr id="4" name="Immagine 3" descr="08_plantLayo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980728"/>
            <a:ext cx="3724540" cy="5112568"/>
          </a:xfrm>
          <a:prstGeom prst="rect">
            <a:avLst/>
          </a:prstGeom>
        </p:spPr>
      </p:pic>
      <p:sp>
        <p:nvSpPr>
          <p:cNvPr id="7" name="Segnaposto contenuto 6"/>
          <p:cNvSpPr txBox="1">
            <a:spLocks/>
          </p:cNvSpPr>
          <p:nvPr/>
        </p:nvSpPr>
        <p:spPr>
          <a:xfrm>
            <a:off x="1691680" y="1196752"/>
            <a:ext cx="2505449" cy="11268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000" b="1" dirty="0" err="1" smtClean="0"/>
              <a:t>Products</a:t>
            </a:r>
            <a:r>
              <a:rPr lang="it-IT" sz="3000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2 </a:t>
            </a:r>
            <a:r>
              <a:rPr lang="it-IT" dirty="0" err="1" smtClean="0"/>
              <a:t>pump</a:t>
            </a:r>
            <a:r>
              <a:rPr lang="it-IT" dirty="0" smtClean="0"/>
              <a:t> </a:t>
            </a:r>
            <a:r>
              <a:rPr lang="it-IT" dirty="0" err="1" smtClean="0"/>
              <a:t>families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60 </a:t>
            </a:r>
            <a:r>
              <a:rPr lang="it-IT" dirty="0" err="1" smtClean="0"/>
              <a:t>variants</a:t>
            </a:r>
            <a:r>
              <a:rPr lang="it-IT" dirty="0" smtClean="0"/>
              <a:t> for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smtClean="0"/>
              <a:t>family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sp>
        <p:nvSpPr>
          <p:cNvPr id="8" name="Segnaposto contenuto 6"/>
          <p:cNvSpPr txBox="1">
            <a:spLocks/>
          </p:cNvSpPr>
          <p:nvPr/>
        </p:nvSpPr>
        <p:spPr>
          <a:xfrm>
            <a:off x="1691680" y="4077072"/>
            <a:ext cx="2950863" cy="2003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000" b="1" dirty="0" err="1" smtClean="0"/>
              <a:t>Final</a:t>
            </a:r>
            <a:r>
              <a:rPr lang="it-IT" sz="3000" b="1" dirty="0" smtClean="0"/>
              <a:t> </a:t>
            </a:r>
            <a:r>
              <a:rPr lang="it-IT" sz="3000" b="1" dirty="0" err="1" smtClean="0"/>
              <a:t>department</a:t>
            </a:r>
            <a:r>
              <a:rPr lang="it-IT" sz="3000" b="1" dirty="0" smtClean="0"/>
              <a:t> layout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Component</a:t>
            </a:r>
            <a:r>
              <a:rPr lang="it-IT" dirty="0" smtClean="0"/>
              <a:t> </a:t>
            </a:r>
            <a:r>
              <a:rPr lang="it-IT" dirty="0" err="1" smtClean="0"/>
              <a:t>warehouse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Assembly</a:t>
            </a:r>
            <a:r>
              <a:rPr lang="it-IT" dirty="0" smtClean="0"/>
              <a:t> 1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Assembly</a:t>
            </a:r>
            <a:r>
              <a:rPr lang="it-IT" dirty="0" smtClean="0"/>
              <a:t> 2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check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Painting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Warehouse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finished</a:t>
            </a:r>
            <a:r>
              <a:rPr lang="it-IT" dirty="0" smtClean="0"/>
              <a:t> </a:t>
            </a:r>
            <a:r>
              <a:rPr lang="it-IT" dirty="0" err="1" smtClean="0"/>
              <a:t>products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pic>
        <p:nvPicPr>
          <p:cNvPr id="9" name="Immagine 8" descr="PompaC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2420888"/>
            <a:ext cx="751257" cy="802190"/>
          </a:xfrm>
          <a:prstGeom prst="rect">
            <a:avLst/>
          </a:prstGeom>
        </p:spPr>
      </p:pic>
      <p:pic>
        <p:nvPicPr>
          <p:cNvPr id="10" name="Immagine 9" descr="PompaCP1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2492896"/>
            <a:ext cx="918202" cy="688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003F6E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003F6E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Presentation </a:t>
            </a:r>
            <a:endParaRPr lang="en-GB" dirty="0"/>
          </a:p>
        </p:txBody>
      </p:sp>
      <p:sp>
        <p:nvSpPr>
          <p:cNvPr id="11" name="Segnaposto contenuto 6"/>
          <p:cNvSpPr txBox="1">
            <a:spLocks/>
          </p:cNvSpPr>
          <p:nvPr/>
        </p:nvSpPr>
        <p:spPr>
          <a:xfrm>
            <a:off x="1547664" y="3284984"/>
            <a:ext cx="6835020" cy="194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/>
              <a:t>WEEKLY MEETING</a:t>
            </a:r>
            <a:r>
              <a:rPr lang="it-IT" sz="2400" b="1" dirty="0" smtClean="0"/>
              <a:t> ON FRIDAY: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+mj-lt"/>
              <a:buAutoNum type="arabicPeriod"/>
              <a:tabLst/>
              <a:defRPr/>
            </a:pPr>
            <a:r>
              <a:rPr lang="it-IT" dirty="0" err="1" smtClean="0"/>
              <a:t>Considering</a:t>
            </a:r>
            <a:r>
              <a:rPr lang="it-IT" dirty="0" smtClean="0"/>
              <a:t> the </a:t>
            </a:r>
            <a:r>
              <a:rPr lang="it-IT" dirty="0" err="1" smtClean="0"/>
              <a:t>actual</a:t>
            </a:r>
            <a:r>
              <a:rPr lang="it-IT" dirty="0" smtClean="0"/>
              <a:t> </a:t>
            </a:r>
            <a:r>
              <a:rPr lang="it-IT" dirty="0" err="1" smtClean="0"/>
              <a:t>inventory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decided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shifts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planned</a:t>
            </a:r>
            <a:r>
              <a:rPr lang="it-IT" dirty="0" smtClean="0"/>
              <a:t> in the </a:t>
            </a:r>
            <a:r>
              <a:rPr lang="it-IT" dirty="0" err="1" smtClean="0"/>
              <a:t>following</a:t>
            </a:r>
            <a:r>
              <a:rPr lang="it-IT" dirty="0" smtClean="0"/>
              <a:t> week</a:t>
            </a:r>
            <a:r>
              <a:rPr lang="it-IT" sz="2400" dirty="0" smtClean="0"/>
              <a:t>. </a:t>
            </a:r>
            <a:r>
              <a:rPr lang="it-IT" dirty="0" smtClean="0"/>
              <a:t>4 </a:t>
            </a:r>
            <a:r>
              <a:rPr lang="it-IT" dirty="0" err="1" smtClean="0"/>
              <a:t>alternatives</a:t>
            </a:r>
            <a:r>
              <a:rPr lang="it-IT" dirty="0" smtClean="0"/>
              <a:t> are </a:t>
            </a:r>
            <a:r>
              <a:rPr lang="it-IT" dirty="0" err="1" smtClean="0"/>
              <a:t>available</a:t>
            </a:r>
            <a:r>
              <a:rPr lang="it-IT" dirty="0" smtClean="0"/>
              <a:t> : 12, 14, 15 or 16 </a:t>
            </a:r>
            <a:r>
              <a:rPr lang="it-IT" dirty="0" err="1" smtClean="0"/>
              <a:t>shifts</a:t>
            </a:r>
            <a:r>
              <a:rPr lang="it-IT" dirty="0" smtClean="0"/>
              <a:t>.</a:t>
            </a:r>
            <a:endParaRPr lang="it-IT" sz="24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+mj-lt"/>
              <a:buAutoNum type="arabicPeriod"/>
              <a:tabLst/>
              <a:defRPr/>
            </a:pPr>
            <a:r>
              <a:rPr lang="it-IT" dirty="0" smtClean="0"/>
              <a:t>The </a:t>
            </a:r>
            <a:r>
              <a:rPr lang="it-IT" dirty="0" err="1" smtClean="0"/>
              <a:t>chosen</a:t>
            </a:r>
            <a:r>
              <a:rPr lang="it-IT" dirty="0" smtClean="0"/>
              <a:t> </a:t>
            </a:r>
            <a:r>
              <a:rPr lang="it-IT" dirty="0" err="1" smtClean="0"/>
              <a:t>number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shifts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week.</a:t>
            </a:r>
            <a:endParaRPr lang="it-IT" sz="24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sp>
        <p:nvSpPr>
          <p:cNvPr id="12" name="Segnaposto contenuto 6"/>
          <p:cNvSpPr txBox="1">
            <a:spLocks/>
          </p:cNvSpPr>
          <p:nvPr/>
        </p:nvSpPr>
        <p:spPr>
          <a:xfrm>
            <a:off x="1547664" y="162880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000" b="1" dirty="0" smtClean="0"/>
              <a:t>CUSTOMERS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sz="2400" dirty="0" smtClean="0"/>
              <a:t> </a:t>
            </a:r>
            <a:r>
              <a:rPr lang="it-IT" sz="2400" dirty="0" err="1" smtClean="0"/>
              <a:t>They</a:t>
            </a:r>
            <a:r>
              <a:rPr lang="it-IT" sz="2400" dirty="0" smtClean="0"/>
              <a:t> </a:t>
            </a:r>
            <a:r>
              <a:rPr lang="it-IT" sz="2400" dirty="0" err="1" smtClean="0"/>
              <a:t>communicate</a:t>
            </a:r>
            <a:r>
              <a:rPr lang="it-IT" sz="2400" dirty="0" smtClean="0"/>
              <a:t> the </a:t>
            </a:r>
            <a:r>
              <a:rPr lang="it-IT" sz="2400" dirty="0" err="1" smtClean="0"/>
              <a:t>estimated</a:t>
            </a:r>
            <a:r>
              <a:rPr lang="it-IT" sz="2400" dirty="0" smtClean="0"/>
              <a:t> </a:t>
            </a:r>
            <a:r>
              <a:rPr lang="it-IT" sz="2400" dirty="0" err="1" smtClean="0"/>
              <a:t>daily</a:t>
            </a:r>
            <a:r>
              <a:rPr lang="it-IT" sz="2400" dirty="0" smtClean="0"/>
              <a:t> </a:t>
            </a:r>
            <a:r>
              <a:rPr lang="it-IT" sz="2400" dirty="0" err="1" smtClean="0"/>
              <a:t>demands</a:t>
            </a:r>
            <a:r>
              <a:rPr lang="it-IT" sz="2400" dirty="0" smtClean="0"/>
              <a:t> </a:t>
            </a:r>
            <a:r>
              <a:rPr lang="it-IT" sz="2400" dirty="0" err="1" smtClean="0"/>
              <a:t>monthly</a:t>
            </a:r>
            <a:endParaRPr lang="it-IT" sz="24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dirty="0" smtClean="0"/>
              <a:t>The </a:t>
            </a:r>
            <a:r>
              <a:rPr lang="it-IT" dirty="0" err="1" smtClean="0"/>
              <a:t>withdrawal</a:t>
            </a:r>
            <a:r>
              <a:rPr lang="it-IT" dirty="0" smtClean="0"/>
              <a:t> </a:t>
            </a:r>
            <a:r>
              <a:rPr lang="it-IT" dirty="0" err="1" smtClean="0"/>
              <a:t>schedule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binding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B3EBFF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B3EB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  <a:r>
              <a:rPr kumimoji="0" lang="it-IT" i="0" u="none" strike="noStrike" kern="0" cap="none" spc="0" normalizeH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evaluation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B3EB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B3EBFF"/>
                </a:solidFill>
                <a:latin typeface="+mj-lt"/>
                <a:ea typeface="+mj-ea"/>
                <a:cs typeface="+mj-cs"/>
              </a:rPr>
              <a:t>Optimization</a:t>
            </a:r>
            <a:endParaRPr lang="it-IT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003F6E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" name="Segnaposto contenuto 6"/>
          <p:cNvSpPr txBox="1">
            <a:spLocks/>
          </p:cNvSpPr>
          <p:nvPr/>
        </p:nvSpPr>
        <p:spPr>
          <a:xfrm>
            <a:off x="1547664" y="1124744"/>
            <a:ext cx="6552728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err="1" smtClean="0"/>
              <a:t>Upstream</a:t>
            </a:r>
            <a:r>
              <a:rPr lang="it-IT" b="1" dirty="0" smtClean="0"/>
              <a:t> </a:t>
            </a:r>
            <a:r>
              <a:rPr lang="it-IT" b="1" dirty="0" err="1" smtClean="0"/>
              <a:t>machine</a:t>
            </a:r>
            <a:r>
              <a:rPr lang="it-IT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smtClean="0"/>
              <a:t>As a </a:t>
            </a:r>
            <a:r>
              <a:rPr lang="it-IT" dirty="0" err="1" smtClean="0"/>
              <a:t>result</a:t>
            </a:r>
            <a:r>
              <a:rPr lang="it-IT" dirty="0" smtClean="0"/>
              <a:t>, the </a:t>
            </a:r>
            <a:r>
              <a:rPr lang="it-IT" dirty="0" err="1" smtClean="0"/>
              <a:t>inventory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controlled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number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scheduled</a:t>
            </a:r>
            <a:r>
              <a:rPr lang="it-IT" dirty="0" smtClean="0"/>
              <a:t> </a:t>
            </a:r>
            <a:r>
              <a:rPr lang="it-IT" dirty="0" err="1" smtClean="0"/>
              <a:t>shifts</a:t>
            </a:r>
            <a:r>
              <a:rPr lang="it-IT" dirty="0" smtClean="0"/>
              <a:t> (4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configurations</a:t>
            </a:r>
            <a:r>
              <a:rPr lang="it-IT" dirty="0" smtClean="0"/>
              <a:t>)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affects</a:t>
            </a:r>
            <a:r>
              <a:rPr lang="it-IT" dirty="0" smtClean="0"/>
              <a:t> the </a:t>
            </a:r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 and the </a:t>
            </a:r>
            <a:r>
              <a:rPr lang="it-IT" dirty="0" err="1" smtClean="0"/>
              <a:t>variance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upstream</a:t>
            </a:r>
            <a:r>
              <a:rPr lang="it-IT" dirty="0" smtClean="0"/>
              <a:t> </a:t>
            </a:r>
            <a:r>
              <a:rPr lang="it-IT" dirty="0" err="1" smtClean="0"/>
              <a:t>weekly</a:t>
            </a:r>
            <a:r>
              <a:rPr lang="it-IT" dirty="0" smtClean="0"/>
              <a:t> </a:t>
            </a:r>
            <a:r>
              <a:rPr lang="it-IT" dirty="0" err="1" smtClean="0"/>
              <a:t>throughput</a:t>
            </a:r>
            <a:r>
              <a:rPr lang="it-IT" dirty="0" smtClean="0"/>
              <a:t>.</a:t>
            </a:r>
          </a:p>
        </p:txBody>
      </p:sp>
      <p:sp>
        <p:nvSpPr>
          <p:cNvPr id="6" name="Segnaposto contenuto 6"/>
          <p:cNvSpPr txBox="1">
            <a:spLocks/>
          </p:cNvSpPr>
          <p:nvPr/>
        </p:nvSpPr>
        <p:spPr>
          <a:xfrm>
            <a:off x="1547664" y="3501008"/>
            <a:ext cx="6552728" cy="22322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err="1" smtClean="0"/>
              <a:t>Reconfiguration</a:t>
            </a:r>
            <a:r>
              <a:rPr lang="it-IT" b="1" dirty="0" smtClean="0"/>
              <a:t> </a:t>
            </a:r>
            <a:r>
              <a:rPr lang="it-IT" b="1" dirty="0" err="1" smtClean="0"/>
              <a:t>delay</a:t>
            </a:r>
            <a:r>
              <a:rPr lang="it-IT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smtClean="0"/>
              <a:t>The </a:t>
            </a:r>
            <a:r>
              <a:rPr lang="it-IT" dirty="0" err="1" smtClean="0"/>
              <a:t>threshold</a:t>
            </a:r>
            <a:r>
              <a:rPr lang="it-IT" dirty="0" smtClean="0"/>
              <a:t> </a:t>
            </a:r>
            <a:r>
              <a:rPr lang="it-IT" dirty="0" err="1" smtClean="0"/>
              <a:t>crossing</a:t>
            </a:r>
            <a:r>
              <a:rPr lang="it-IT" dirty="0" smtClean="0"/>
              <a:t> can </a:t>
            </a:r>
            <a:r>
              <a:rPr lang="it-IT" dirty="0" err="1" smtClean="0"/>
              <a:t>occur</a:t>
            </a:r>
            <a:r>
              <a:rPr lang="it-IT" dirty="0" smtClean="0"/>
              <a:t> in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week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probability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the system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wait</a:t>
            </a:r>
            <a:r>
              <a:rPr lang="it-IT" dirty="0" smtClean="0"/>
              <a:t> </a:t>
            </a:r>
            <a:r>
              <a:rPr lang="it-IT" dirty="0" err="1" smtClean="0"/>
              <a:t>until</a:t>
            </a:r>
            <a:r>
              <a:rPr lang="it-IT" dirty="0" smtClean="0"/>
              <a:t> the meeting on </a:t>
            </a:r>
            <a:r>
              <a:rPr lang="it-IT" dirty="0" err="1" smtClean="0"/>
              <a:t>Friday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reconfiguration</a:t>
            </a:r>
            <a:r>
              <a:rPr lang="it-IT" dirty="0" smtClean="0"/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err="1" smtClean="0"/>
              <a:t>Mean</a:t>
            </a:r>
            <a:r>
              <a:rPr lang="it-IT" dirty="0" smtClean="0"/>
              <a:t> </a:t>
            </a:r>
            <a:r>
              <a:rPr lang="it-IT" dirty="0" err="1" smtClean="0"/>
              <a:t>delay</a:t>
            </a:r>
            <a:r>
              <a:rPr lang="it-IT" dirty="0" smtClean="0"/>
              <a:t> = ½ week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" name="Segnaposto contenuto 6"/>
          <p:cNvSpPr txBox="1">
            <a:spLocks/>
          </p:cNvSpPr>
          <p:nvPr/>
        </p:nvSpPr>
        <p:spPr>
          <a:xfrm>
            <a:off x="1547664" y="1124744"/>
            <a:ext cx="6552728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/>
              <a:t>Downstream </a:t>
            </a:r>
            <a:r>
              <a:rPr lang="it-IT" b="1" dirty="0" err="1" smtClean="0"/>
              <a:t>machine</a:t>
            </a:r>
            <a:r>
              <a:rPr lang="it-IT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err="1" smtClean="0"/>
              <a:t>Demand</a:t>
            </a:r>
            <a:r>
              <a:rPr lang="it-IT" dirty="0" smtClean="0"/>
              <a:t> </a:t>
            </a:r>
            <a:r>
              <a:rPr lang="it-IT" dirty="0" err="1" smtClean="0"/>
              <a:t>behavior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dependent</a:t>
            </a:r>
            <a:r>
              <a:rPr lang="it-IT" dirty="0" smtClean="0"/>
              <a:t> on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inventory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dirty="0" smtClean="0"/>
          </a:p>
        </p:txBody>
      </p:sp>
      <p:sp>
        <p:nvSpPr>
          <p:cNvPr id="5" name="Freccia in giù 4"/>
          <p:cNvSpPr/>
          <p:nvPr/>
        </p:nvSpPr>
        <p:spPr bwMode="auto">
          <a:xfrm>
            <a:off x="3851920" y="1916832"/>
            <a:ext cx="484632" cy="576064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Segnaposto contenuto 6"/>
          <p:cNvSpPr txBox="1">
            <a:spLocks/>
          </p:cNvSpPr>
          <p:nvPr/>
        </p:nvSpPr>
        <p:spPr>
          <a:xfrm>
            <a:off x="1547664" y="2564904"/>
            <a:ext cx="655272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err="1" smtClean="0"/>
              <a:t>Only</a:t>
            </a:r>
            <a:r>
              <a:rPr lang="it-IT" dirty="0" smtClean="0"/>
              <a:t> 1 downstream </a:t>
            </a:r>
            <a:r>
              <a:rPr lang="it-IT" dirty="0" err="1" smtClean="0"/>
              <a:t>configuration</a:t>
            </a:r>
            <a:r>
              <a:rPr lang="it-IT" dirty="0" smtClean="0"/>
              <a:t> </a:t>
            </a:r>
            <a:r>
              <a:rPr lang="it-IT" dirty="0" err="1" smtClean="0"/>
              <a:t>modeled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a </a:t>
            </a:r>
            <a:r>
              <a:rPr lang="it-IT" dirty="0" err="1" smtClean="0"/>
              <a:t>generic</a:t>
            </a:r>
            <a:r>
              <a:rPr lang="it-IT" dirty="0" smtClean="0"/>
              <a:t> </a:t>
            </a:r>
            <a:r>
              <a:rPr lang="it-IT" dirty="0" err="1" smtClean="0"/>
              <a:t>Markov</a:t>
            </a:r>
            <a:r>
              <a:rPr lang="it-IT" dirty="0" smtClean="0"/>
              <a:t> </a:t>
            </a:r>
            <a:r>
              <a:rPr lang="it-IT" dirty="0" err="1" smtClean="0"/>
              <a:t>chain</a:t>
            </a:r>
            <a:r>
              <a:rPr lang="it-IT" dirty="0" smtClean="0"/>
              <a:t> </a:t>
            </a:r>
            <a:r>
              <a:rPr lang="it-IT" dirty="0" err="1" smtClean="0"/>
              <a:t>obtained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real</a:t>
            </a:r>
            <a:r>
              <a:rPr lang="it-IT" dirty="0" smtClean="0"/>
              <a:t> data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dirty="0" smtClean="0"/>
          </a:p>
        </p:txBody>
      </p:sp>
      <p:sp>
        <p:nvSpPr>
          <p:cNvPr id="8" name="Ovale 7"/>
          <p:cNvSpPr/>
          <p:nvPr/>
        </p:nvSpPr>
        <p:spPr bwMode="auto">
          <a:xfrm>
            <a:off x="5508104" y="4077072"/>
            <a:ext cx="3384376" cy="24928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6264056" y="4535984"/>
            <a:ext cx="648072" cy="576064"/>
          </a:xfrm>
          <a:prstGeom prst="ellipse">
            <a:avLst/>
          </a:prstGeom>
          <a:solidFill>
            <a:srgbClr val="8BE1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Ovale 9"/>
          <p:cNvSpPr/>
          <p:nvPr/>
        </p:nvSpPr>
        <p:spPr bwMode="auto">
          <a:xfrm>
            <a:off x="7524056" y="4535984"/>
            <a:ext cx="648072" cy="576064"/>
          </a:xfrm>
          <a:prstGeom prst="ellipse">
            <a:avLst/>
          </a:prstGeom>
          <a:solidFill>
            <a:srgbClr val="8BE1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6264056" y="5615984"/>
            <a:ext cx="648072" cy="576064"/>
          </a:xfrm>
          <a:prstGeom prst="ellipse">
            <a:avLst/>
          </a:prstGeom>
          <a:solidFill>
            <a:srgbClr val="8BE1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7524056" y="5615984"/>
            <a:ext cx="648072" cy="576064"/>
          </a:xfrm>
          <a:prstGeom prst="ellipse">
            <a:avLst/>
          </a:prstGeom>
          <a:solidFill>
            <a:srgbClr val="8BE1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5" name="Figura a mano libera 14"/>
          <p:cNvSpPr/>
          <p:nvPr/>
        </p:nvSpPr>
        <p:spPr bwMode="auto">
          <a:xfrm>
            <a:off x="6876256" y="4581128"/>
            <a:ext cx="648072" cy="144016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6" name="Figura a mano libera 15"/>
          <p:cNvSpPr/>
          <p:nvPr/>
        </p:nvSpPr>
        <p:spPr bwMode="auto">
          <a:xfrm rot="18900000" flipV="1">
            <a:off x="6850047" y="5424132"/>
            <a:ext cx="1021966" cy="152753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7" name="Figura a mano libera 16"/>
          <p:cNvSpPr/>
          <p:nvPr/>
        </p:nvSpPr>
        <p:spPr bwMode="auto">
          <a:xfrm rot="5400000">
            <a:off x="6573801" y="5315631"/>
            <a:ext cx="571766" cy="110872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8" name="Figura a mano libera 17"/>
          <p:cNvSpPr/>
          <p:nvPr/>
        </p:nvSpPr>
        <p:spPr bwMode="auto">
          <a:xfrm rot="5400000">
            <a:off x="7812360" y="5301208"/>
            <a:ext cx="576064" cy="144016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9" name="Figura a mano libera 18"/>
          <p:cNvSpPr/>
          <p:nvPr/>
        </p:nvSpPr>
        <p:spPr bwMode="auto">
          <a:xfrm rot="10800000">
            <a:off x="6876256" y="6093296"/>
            <a:ext cx="720080" cy="144016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0" name="Figura a mano libera 19"/>
          <p:cNvSpPr/>
          <p:nvPr/>
        </p:nvSpPr>
        <p:spPr bwMode="auto">
          <a:xfrm rot="16200000">
            <a:off x="5904148" y="5265204"/>
            <a:ext cx="648072" cy="144016"/>
          </a:xfrm>
          <a:custGeom>
            <a:avLst/>
            <a:gdLst>
              <a:gd name="connsiteX0" fmla="*/ 0 w 787790"/>
              <a:gd name="connsiteY0" fmla="*/ 182880 h 182880"/>
              <a:gd name="connsiteX1" fmla="*/ 393895 w 787790"/>
              <a:gd name="connsiteY1" fmla="*/ 0 h 182880"/>
              <a:gd name="connsiteX2" fmla="*/ 787790 w 787790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0" h="182880">
                <a:moveTo>
                  <a:pt x="0" y="182880"/>
                </a:moveTo>
                <a:cubicBezTo>
                  <a:pt x="131298" y="91440"/>
                  <a:pt x="262597" y="0"/>
                  <a:pt x="393895" y="0"/>
                </a:cubicBezTo>
                <a:cubicBezTo>
                  <a:pt x="525193" y="0"/>
                  <a:pt x="656491" y="91440"/>
                  <a:pt x="787790" y="1828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aphicFrame>
        <p:nvGraphicFramePr>
          <p:cNvPr id="21" name="Grafico 20"/>
          <p:cNvGraphicFramePr/>
          <p:nvPr/>
        </p:nvGraphicFramePr>
        <p:xfrm>
          <a:off x="1475656" y="4077072"/>
          <a:ext cx="3456384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Freccia a destra 32"/>
          <p:cNvSpPr/>
          <p:nvPr/>
        </p:nvSpPr>
        <p:spPr bwMode="auto">
          <a:xfrm>
            <a:off x="4860032" y="5157192"/>
            <a:ext cx="648072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35" name="Connettore 4 34"/>
          <p:cNvCxnSpPr>
            <a:stCxn id="8" idx="1"/>
          </p:cNvCxnSpPr>
          <p:nvPr/>
        </p:nvCxnSpPr>
        <p:spPr bwMode="auto">
          <a:xfrm rot="5400000" flipH="1" flipV="1">
            <a:off x="5681393" y="3895358"/>
            <a:ext cx="869132" cy="224449"/>
          </a:xfrm>
          <a:prstGeom prst="bentConnector3">
            <a:avLst>
              <a:gd name="adj1" fmla="val 10017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CasellaDiTesto 37"/>
          <p:cNvSpPr txBox="1"/>
          <p:nvPr/>
        </p:nvSpPr>
        <p:spPr>
          <a:xfrm>
            <a:off x="6228184" y="3356992"/>
            <a:ext cx="263593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Downstream </a:t>
            </a:r>
            <a:r>
              <a:rPr lang="it-IT" sz="1600" dirty="0" err="1" smtClean="0"/>
              <a:t>configuration</a:t>
            </a:r>
            <a:r>
              <a:rPr lang="it-IT" sz="1600" dirty="0" smtClean="0"/>
              <a:t> :</a:t>
            </a:r>
          </a:p>
          <a:p>
            <a:r>
              <a:rPr lang="it-IT" sz="1600" dirty="0" err="1" smtClean="0"/>
              <a:t>Demand</a:t>
            </a:r>
            <a:r>
              <a:rPr lang="it-IT" sz="1600" dirty="0" smtClean="0"/>
              <a:t> </a:t>
            </a:r>
            <a:r>
              <a:rPr lang="it-IT" sz="1600" dirty="0" err="1" smtClean="0"/>
              <a:t>Markov</a:t>
            </a:r>
            <a:r>
              <a:rPr lang="it-IT" sz="1600" dirty="0" smtClean="0"/>
              <a:t> </a:t>
            </a:r>
            <a:r>
              <a:rPr lang="it-IT" sz="1600" dirty="0" err="1" smtClean="0"/>
              <a:t>chain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Immagine 80" descr="systemModel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908720"/>
            <a:ext cx="5688632" cy="570746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3" name="Rettangolo 82"/>
          <p:cNvSpPr/>
          <p:nvPr/>
        </p:nvSpPr>
        <p:spPr bwMode="auto">
          <a:xfrm>
            <a:off x="3131840" y="1972800"/>
            <a:ext cx="3744416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1" name="Rettangolo 90"/>
          <p:cNvSpPr/>
          <p:nvPr/>
        </p:nvSpPr>
        <p:spPr bwMode="auto">
          <a:xfrm>
            <a:off x="3131840" y="2970000"/>
            <a:ext cx="3744416" cy="37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4" name="Rettangolo 93"/>
          <p:cNvSpPr/>
          <p:nvPr/>
        </p:nvSpPr>
        <p:spPr bwMode="auto">
          <a:xfrm>
            <a:off x="3131840" y="2365200"/>
            <a:ext cx="3744416" cy="1625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5" name="Rettangolo 94"/>
          <p:cNvSpPr/>
          <p:nvPr/>
        </p:nvSpPr>
        <p:spPr bwMode="auto">
          <a:xfrm>
            <a:off x="3203848" y="3952800"/>
            <a:ext cx="3744416" cy="39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6" name="Rettangolo 95"/>
          <p:cNvSpPr/>
          <p:nvPr/>
        </p:nvSpPr>
        <p:spPr bwMode="auto">
          <a:xfrm>
            <a:off x="3131840" y="4960800"/>
            <a:ext cx="3744416" cy="38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7" name="Rettangolo 96"/>
          <p:cNvSpPr/>
          <p:nvPr/>
        </p:nvSpPr>
        <p:spPr bwMode="auto">
          <a:xfrm>
            <a:off x="3203848" y="5968800"/>
            <a:ext cx="3744416" cy="38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8" name="Rettangolo 97"/>
          <p:cNvSpPr/>
          <p:nvPr/>
        </p:nvSpPr>
        <p:spPr bwMode="auto">
          <a:xfrm>
            <a:off x="3203848" y="3369600"/>
            <a:ext cx="3744416" cy="12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9" name="Rettangolo 98"/>
          <p:cNvSpPr/>
          <p:nvPr/>
        </p:nvSpPr>
        <p:spPr bwMode="auto">
          <a:xfrm>
            <a:off x="3203848" y="4374000"/>
            <a:ext cx="3744416" cy="13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0" name="Rettangolo 99"/>
          <p:cNvSpPr/>
          <p:nvPr/>
        </p:nvSpPr>
        <p:spPr bwMode="auto">
          <a:xfrm>
            <a:off x="3203848" y="5373216"/>
            <a:ext cx="3744416" cy="13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pSp>
        <p:nvGrpSpPr>
          <p:cNvPr id="101" name="Gruppo 100"/>
          <p:cNvGrpSpPr/>
          <p:nvPr/>
        </p:nvGrpSpPr>
        <p:grpSpPr>
          <a:xfrm>
            <a:off x="7164288" y="5661248"/>
            <a:ext cx="1152128" cy="441340"/>
            <a:chOff x="6588224" y="5949280"/>
            <a:chExt cx="2185672" cy="441340"/>
          </a:xfrm>
        </p:grpSpPr>
        <p:sp>
          <p:nvSpPr>
            <p:cNvPr id="102" name="Freccia a destra 101"/>
            <p:cNvSpPr/>
            <p:nvPr/>
          </p:nvSpPr>
          <p:spPr bwMode="auto">
            <a:xfrm>
              <a:off x="6588224" y="5949280"/>
              <a:ext cx="504056" cy="43204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7236296" y="6021288"/>
              <a:ext cx="153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>
                  <a:solidFill>
                    <a:srgbClr val="FF0000"/>
                  </a:solidFill>
                </a:rPr>
                <a:t>Negative </a:t>
              </a:r>
              <a:r>
                <a:rPr lang="it-IT" sz="1800" dirty="0" err="1" smtClean="0">
                  <a:solidFill>
                    <a:srgbClr val="FF0000"/>
                  </a:solidFill>
                </a:rPr>
                <a:t>layer</a:t>
              </a:r>
              <a:endParaRPr lang="it-IT" sz="1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91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475656" y="1268760"/>
            <a:ext cx="72728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Each</a:t>
            </a:r>
            <a:r>
              <a:rPr lang="it-IT" sz="2000" dirty="0" smtClean="0"/>
              <a:t> box </a:t>
            </a:r>
            <a:r>
              <a:rPr lang="it-IT" sz="2000" dirty="0" err="1" smtClean="0"/>
              <a:t>represents</a:t>
            </a:r>
            <a:r>
              <a:rPr lang="it-IT" sz="2000" dirty="0" smtClean="0"/>
              <a:t> the </a:t>
            </a:r>
            <a:r>
              <a:rPr lang="it-IT" sz="2000" dirty="0" err="1" smtClean="0"/>
              <a:t>sub-Markov</a:t>
            </a:r>
            <a:r>
              <a:rPr lang="it-IT" sz="2000" dirty="0" smtClean="0"/>
              <a:t> </a:t>
            </a:r>
            <a:r>
              <a:rPr lang="it-IT" sz="2000" dirty="0" err="1" smtClean="0"/>
              <a:t>chain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corresponding</a:t>
            </a:r>
            <a:r>
              <a:rPr lang="it-IT" sz="2000" dirty="0" smtClean="0"/>
              <a:t> </a:t>
            </a:r>
            <a:r>
              <a:rPr lang="it-IT" sz="2000" dirty="0" err="1" smtClean="0"/>
              <a:t>configuration</a:t>
            </a:r>
            <a:r>
              <a:rPr lang="it-IT" sz="2000" dirty="0" smtClean="0"/>
              <a:t>.</a:t>
            </a:r>
          </a:p>
          <a:p>
            <a:endParaRPr lang="it-IT" sz="2000" dirty="0" smtClean="0"/>
          </a:p>
          <a:p>
            <a:r>
              <a:rPr lang="it-IT" sz="2000" dirty="0" smtClean="0"/>
              <a:t>In the Bosch </a:t>
            </a:r>
            <a:r>
              <a:rPr lang="it-IT" sz="2000" dirty="0" err="1" smtClean="0"/>
              <a:t>real</a:t>
            </a:r>
            <a:r>
              <a:rPr lang="it-IT" sz="2000" dirty="0" smtClean="0"/>
              <a:t> case </a:t>
            </a:r>
            <a:r>
              <a:rPr lang="it-IT" sz="2000" dirty="0" err="1" smtClean="0"/>
              <a:t>each</a:t>
            </a:r>
            <a:r>
              <a:rPr lang="it-IT" sz="2000" dirty="0" smtClean="0"/>
              <a:t> </a:t>
            </a:r>
            <a:r>
              <a:rPr lang="it-IT" sz="2000" dirty="0" err="1" smtClean="0"/>
              <a:t>sub-Markov</a:t>
            </a:r>
            <a:r>
              <a:rPr lang="it-IT" sz="2000" dirty="0" smtClean="0"/>
              <a:t> </a:t>
            </a:r>
            <a:r>
              <a:rPr lang="it-IT" sz="2000" dirty="0" err="1" smtClean="0"/>
              <a:t>chain</a:t>
            </a:r>
            <a:r>
              <a:rPr lang="it-IT" sz="2000" dirty="0" smtClean="0"/>
              <a:t> </a:t>
            </a:r>
            <a:r>
              <a:rPr lang="it-IT" sz="2000" dirty="0" err="1" smtClean="0"/>
              <a:t>contains</a:t>
            </a:r>
            <a:r>
              <a:rPr lang="it-IT" sz="2000" dirty="0" smtClean="0"/>
              <a:t> 1 up state </a:t>
            </a:r>
            <a:r>
              <a:rPr lang="it-IT" sz="2000" dirty="0" err="1" smtClean="0"/>
              <a:t>with</a:t>
            </a:r>
            <a:r>
              <a:rPr lang="it-IT" sz="2000" dirty="0" smtClean="0"/>
              <a:t> rate </a:t>
            </a:r>
            <a:r>
              <a:rPr lang="it-IT" sz="2000" dirty="0" err="1" smtClean="0"/>
              <a:t>equal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nominal</a:t>
            </a:r>
            <a:r>
              <a:rPr lang="it-IT" sz="2000" dirty="0" smtClean="0"/>
              <a:t> </a:t>
            </a:r>
            <a:r>
              <a:rPr lang="it-IT" sz="2000" dirty="0" err="1" smtClean="0"/>
              <a:t>weekly</a:t>
            </a:r>
            <a:r>
              <a:rPr lang="it-IT" sz="2000" dirty="0" smtClean="0"/>
              <a:t> rate and 1 down state </a:t>
            </a:r>
            <a:r>
              <a:rPr lang="it-IT" sz="2000" dirty="0" err="1" smtClean="0"/>
              <a:t>modeling</a:t>
            </a:r>
            <a:r>
              <a:rPr lang="it-IT" sz="2000" dirty="0" smtClean="0"/>
              <a:t> the </a:t>
            </a:r>
            <a:r>
              <a:rPr lang="it-IT" sz="2000" dirty="0" err="1" smtClean="0"/>
              <a:t>down-times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The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states</a:t>
            </a:r>
            <a:r>
              <a:rPr lang="it-IT" sz="2000" dirty="0" smtClean="0"/>
              <a:t> are </a:t>
            </a:r>
            <a:r>
              <a:rPr lang="it-IT" sz="2000" dirty="0" err="1" smtClean="0"/>
              <a:t>connected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failure</a:t>
            </a:r>
            <a:r>
              <a:rPr lang="it-IT" sz="2000" dirty="0" smtClean="0"/>
              <a:t> and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repair</a:t>
            </a:r>
            <a:r>
              <a:rPr lang="it-IT" sz="2000" dirty="0" smtClean="0"/>
              <a:t> </a:t>
            </a:r>
            <a:r>
              <a:rPr lang="it-IT" sz="2000" dirty="0" err="1" smtClean="0"/>
              <a:t>transition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67744" y="3933056"/>
            <a:ext cx="1152128" cy="5760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N-</a:t>
            </a:r>
            <a:r>
              <a:rPr lang="en-US" sz="1400" dirty="0" err="1" smtClean="0">
                <a:latin typeface="Calibri" pitchFamily="34" charset="0"/>
              </a:rPr>
              <a:t>th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possible configuration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 bwMode="auto">
          <a:xfrm>
            <a:off x="3851920" y="4005064"/>
            <a:ext cx="576064" cy="432048"/>
          </a:xfrm>
          <a:prstGeom prst="right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33" name="Immagine 32" descr="Unbenannt7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501008"/>
            <a:ext cx="1368152" cy="1343275"/>
          </a:xfrm>
          <a:prstGeom prst="rect">
            <a:avLst/>
          </a:prstGeom>
        </p:spPr>
      </p:pic>
      <p:sp>
        <p:nvSpPr>
          <p:cNvPr id="34" name="CasellaDiTesto 33"/>
          <p:cNvSpPr txBox="1"/>
          <p:nvPr/>
        </p:nvSpPr>
        <p:spPr>
          <a:xfrm>
            <a:off x="1547664" y="5949280"/>
            <a:ext cx="7272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N.B.</a:t>
            </a:r>
            <a:r>
              <a:rPr lang="it-IT" sz="2000" dirty="0" smtClean="0"/>
              <a:t> In </a:t>
            </a:r>
            <a:r>
              <a:rPr lang="it-IT" sz="2000" dirty="0" err="1" smtClean="0"/>
              <a:t>general</a:t>
            </a:r>
            <a:r>
              <a:rPr lang="it-IT" sz="2000" dirty="0" smtClean="0"/>
              <a:t> the </a:t>
            </a:r>
            <a:r>
              <a:rPr lang="it-IT" sz="2000" dirty="0" err="1" smtClean="0"/>
              <a:t>sub-Markov</a:t>
            </a:r>
            <a:r>
              <a:rPr lang="it-IT" sz="2000" dirty="0" smtClean="0"/>
              <a:t> </a:t>
            </a:r>
            <a:r>
              <a:rPr lang="it-IT" sz="2000" dirty="0" err="1" smtClean="0"/>
              <a:t>chain</a:t>
            </a:r>
            <a:r>
              <a:rPr lang="it-IT" sz="2000" dirty="0" smtClean="0"/>
              <a:t> can include </a:t>
            </a:r>
            <a:r>
              <a:rPr lang="it-IT" sz="2000" dirty="0" err="1" smtClean="0"/>
              <a:t>whatever</a:t>
            </a:r>
            <a:r>
              <a:rPr lang="it-IT" sz="2000" dirty="0" smtClean="0"/>
              <a:t> </a:t>
            </a:r>
            <a:r>
              <a:rPr lang="it-IT" sz="2000" dirty="0" err="1" smtClean="0"/>
              <a:t>number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states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fit</a:t>
            </a:r>
            <a:r>
              <a:rPr lang="it-IT" sz="2000" dirty="0" smtClean="0"/>
              <a:t> the </a:t>
            </a:r>
            <a:r>
              <a:rPr lang="it-IT" sz="2000" dirty="0" err="1" smtClean="0"/>
              <a:t>real</a:t>
            </a:r>
            <a:r>
              <a:rPr lang="it-IT" sz="2000" dirty="0" smtClean="0"/>
              <a:t> production </a:t>
            </a:r>
            <a:r>
              <a:rPr lang="it-IT" sz="2000" dirty="0" err="1" smtClean="0"/>
              <a:t>behavior</a:t>
            </a:r>
            <a:r>
              <a:rPr lang="it-IT" sz="2000" dirty="0" smtClean="0"/>
              <a:t> </a:t>
            </a:r>
            <a:r>
              <a:rPr lang="it-IT" sz="2000" dirty="0" err="1" smtClean="0"/>
              <a:t>as</a:t>
            </a:r>
            <a:r>
              <a:rPr lang="it-IT" sz="2000" dirty="0" smtClean="0"/>
              <a:t> </a:t>
            </a:r>
            <a:r>
              <a:rPr lang="it-IT" sz="2000" dirty="0" err="1" smtClean="0"/>
              <a:t>well</a:t>
            </a:r>
            <a:r>
              <a:rPr lang="it-IT" sz="2000" dirty="0" smtClean="0"/>
              <a:t> </a:t>
            </a:r>
            <a:r>
              <a:rPr lang="it-IT" sz="2000" dirty="0" err="1" smtClean="0"/>
              <a:t>as</a:t>
            </a:r>
            <a:r>
              <a:rPr lang="it-IT" sz="2000" dirty="0" smtClean="0"/>
              <a:t> </a:t>
            </a:r>
            <a:r>
              <a:rPr lang="it-IT" sz="2000" dirty="0" err="1" smtClean="0"/>
              <a:t>possible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547664" y="4869160"/>
            <a:ext cx="72728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When</a:t>
            </a:r>
            <a:r>
              <a:rPr lang="it-IT" sz="2000" dirty="0" smtClean="0"/>
              <a:t> a </a:t>
            </a:r>
            <a:r>
              <a:rPr lang="it-IT" sz="2000" dirty="0" err="1" smtClean="0"/>
              <a:t>reconfiguration</a:t>
            </a:r>
            <a:r>
              <a:rPr lang="it-IT" sz="2000" dirty="0" smtClean="0"/>
              <a:t> </a:t>
            </a:r>
            <a:r>
              <a:rPr lang="it-IT" sz="2000" dirty="0" err="1" smtClean="0"/>
              <a:t>occurs</a:t>
            </a:r>
            <a:r>
              <a:rPr lang="it-IT" sz="2000" dirty="0" smtClean="0"/>
              <a:t>, the system </a:t>
            </a:r>
            <a:r>
              <a:rPr lang="it-IT" sz="2000" dirty="0" err="1" smtClean="0"/>
              <a:t>remains</a:t>
            </a:r>
            <a:r>
              <a:rPr lang="it-IT" sz="2000" dirty="0" smtClean="0"/>
              <a:t> up or down (no </a:t>
            </a:r>
            <a:r>
              <a:rPr lang="it-IT" sz="2000" dirty="0" err="1" smtClean="0"/>
              <a:t>contemporary</a:t>
            </a:r>
            <a:r>
              <a:rPr lang="it-IT" sz="2000" dirty="0" smtClean="0"/>
              <a:t> </a:t>
            </a:r>
            <a:r>
              <a:rPr lang="it-IT" sz="2000" dirty="0" err="1" smtClean="0"/>
              <a:t>failures</a:t>
            </a:r>
            <a:r>
              <a:rPr lang="it-IT" sz="2000" dirty="0" smtClean="0"/>
              <a:t> or </a:t>
            </a:r>
            <a:r>
              <a:rPr lang="it-IT" sz="2000" dirty="0" err="1" smtClean="0"/>
              <a:t>repairs</a:t>
            </a:r>
            <a:r>
              <a:rPr lang="it-IT" sz="2000" dirty="0" smtClean="0"/>
              <a:t>)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goes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corresponding</a:t>
            </a:r>
            <a:r>
              <a:rPr lang="it-IT" sz="2000" dirty="0" smtClean="0"/>
              <a:t> up or down state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new</a:t>
            </a:r>
            <a:r>
              <a:rPr lang="it-IT" sz="2000" dirty="0" smtClean="0"/>
              <a:t> </a:t>
            </a:r>
            <a:r>
              <a:rPr lang="it-IT" sz="2000" dirty="0" err="1" smtClean="0"/>
              <a:t>configuration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 descr="systemModel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295025"/>
            <a:ext cx="5544616" cy="5562975"/>
          </a:xfrm>
          <a:prstGeom prst="rect">
            <a:avLst/>
          </a:prstGeom>
        </p:spPr>
      </p:pic>
      <p:pic>
        <p:nvPicPr>
          <p:cNvPr id="81" name="Immagine 80" descr="Unbenan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1340768"/>
            <a:ext cx="4752527" cy="551723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9" name="CasellaDiTesto 88"/>
          <p:cNvSpPr txBox="1"/>
          <p:nvPr/>
        </p:nvSpPr>
        <p:spPr>
          <a:xfrm>
            <a:off x="3707904" y="11247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Mu</a:t>
            </a:r>
            <a:endParaRPr lang="it-IT" b="1" dirty="0"/>
          </a:p>
        </p:txBody>
      </p:sp>
      <p:grpSp>
        <p:nvGrpSpPr>
          <p:cNvPr id="91" name="Gruppo 90"/>
          <p:cNvGrpSpPr/>
          <p:nvPr/>
        </p:nvGrpSpPr>
        <p:grpSpPr>
          <a:xfrm>
            <a:off x="6732240" y="1196752"/>
            <a:ext cx="2016224" cy="5517256"/>
            <a:chOff x="6732240" y="1124744"/>
            <a:chExt cx="2016224" cy="5517256"/>
          </a:xfrm>
        </p:grpSpPr>
        <p:grpSp>
          <p:nvGrpSpPr>
            <p:cNvPr id="23" name="Gruppo 22"/>
            <p:cNvGrpSpPr/>
            <p:nvPr/>
          </p:nvGrpSpPr>
          <p:grpSpPr>
            <a:xfrm>
              <a:off x="7308304" y="1916832"/>
              <a:ext cx="792088" cy="648072"/>
              <a:chOff x="6156176" y="4535984"/>
              <a:chExt cx="2016224" cy="1701328"/>
            </a:xfrm>
          </p:grpSpPr>
          <p:sp>
            <p:nvSpPr>
              <p:cNvPr id="24" name="Ovale 23"/>
              <p:cNvSpPr/>
              <p:nvPr/>
            </p:nvSpPr>
            <p:spPr bwMode="auto">
              <a:xfrm>
                <a:off x="626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25" name="Ovale 24"/>
              <p:cNvSpPr/>
              <p:nvPr/>
            </p:nvSpPr>
            <p:spPr bwMode="auto">
              <a:xfrm>
                <a:off x="752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26" name="Ovale 25"/>
              <p:cNvSpPr/>
              <p:nvPr/>
            </p:nvSpPr>
            <p:spPr bwMode="auto">
              <a:xfrm>
                <a:off x="626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27" name="Ovale 26"/>
              <p:cNvSpPr/>
              <p:nvPr/>
            </p:nvSpPr>
            <p:spPr bwMode="auto">
              <a:xfrm>
                <a:off x="752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28" name="Figura a mano libera 27"/>
              <p:cNvSpPr/>
              <p:nvPr/>
            </p:nvSpPr>
            <p:spPr bwMode="auto">
              <a:xfrm>
                <a:off x="6876256" y="4581128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29" name="Figura a mano libera 28"/>
              <p:cNvSpPr/>
              <p:nvPr/>
            </p:nvSpPr>
            <p:spPr bwMode="auto">
              <a:xfrm rot="18900000" flipV="1">
                <a:off x="6850047" y="5424132"/>
                <a:ext cx="1021966" cy="152753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0" name="Figura a mano libera 29"/>
              <p:cNvSpPr/>
              <p:nvPr/>
            </p:nvSpPr>
            <p:spPr bwMode="auto">
              <a:xfrm rot="5400000">
                <a:off x="6573801" y="5315631"/>
                <a:ext cx="571766" cy="110872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1" name="Figura a mano libera 30"/>
              <p:cNvSpPr/>
              <p:nvPr/>
            </p:nvSpPr>
            <p:spPr bwMode="auto">
              <a:xfrm rot="5400000">
                <a:off x="7812360" y="5301208"/>
                <a:ext cx="576064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2" name="Figura a mano libera 31"/>
              <p:cNvSpPr/>
              <p:nvPr/>
            </p:nvSpPr>
            <p:spPr bwMode="auto">
              <a:xfrm rot="10800000">
                <a:off x="6876256" y="6093296"/>
                <a:ext cx="720080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4" name="Figura a mano libera 33"/>
              <p:cNvSpPr/>
              <p:nvPr/>
            </p:nvSpPr>
            <p:spPr bwMode="auto">
              <a:xfrm rot="16200000">
                <a:off x="5904148" y="5265204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36" name="Gruppo 35"/>
            <p:cNvGrpSpPr/>
            <p:nvPr/>
          </p:nvGrpSpPr>
          <p:grpSpPr>
            <a:xfrm>
              <a:off x="7308304" y="2852936"/>
              <a:ext cx="792088" cy="648072"/>
              <a:chOff x="6156176" y="4535984"/>
              <a:chExt cx="2016224" cy="1701328"/>
            </a:xfrm>
          </p:grpSpPr>
          <p:sp>
            <p:nvSpPr>
              <p:cNvPr id="37" name="Ovale 36"/>
              <p:cNvSpPr/>
              <p:nvPr/>
            </p:nvSpPr>
            <p:spPr bwMode="auto">
              <a:xfrm>
                <a:off x="626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9" name="Ovale 38"/>
              <p:cNvSpPr/>
              <p:nvPr/>
            </p:nvSpPr>
            <p:spPr bwMode="auto">
              <a:xfrm>
                <a:off x="752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0" name="Ovale 39"/>
              <p:cNvSpPr/>
              <p:nvPr/>
            </p:nvSpPr>
            <p:spPr bwMode="auto">
              <a:xfrm>
                <a:off x="626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1" name="Ovale 40"/>
              <p:cNvSpPr/>
              <p:nvPr/>
            </p:nvSpPr>
            <p:spPr bwMode="auto">
              <a:xfrm>
                <a:off x="752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2" name="Figura a mano libera 41"/>
              <p:cNvSpPr/>
              <p:nvPr/>
            </p:nvSpPr>
            <p:spPr bwMode="auto">
              <a:xfrm>
                <a:off x="6876256" y="4581128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3" name="Figura a mano libera 42"/>
              <p:cNvSpPr/>
              <p:nvPr/>
            </p:nvSpPr>
            <p:spPr bwMode="auto">
              <a:xfrm rot="18900000" flipV="1">
                <a:off x="6850047" y="5424132"/>
                <a:ext cx="1021966" cy="152753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4" name="Figura a mano libera 43"/>
              <p:cNvSpPr/>
              <p:nvPr/>
            </p:nvSpPr>
            <p:spPr bwMode="auto">
              <a:xfrm rot="5400000">
                <a:off x="6573801" y="5315631"/>
                <a:ext cx="571766" cy="110872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5" name="Figura a mano libera 44"/>
              <p:cNvSpPr/>
              <p:nvPr/>
            </p:nvSpPr>
            <p:spPr bwMode="auto">
              <a:xfrm rot="5400000">
                <a:off x="7812360" y="5301208"/>
                <a:ext cx="576064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6" name="Figura a mano libera 45"/>
              <p:cNvSpPr/>
              <p:nvPr/>
            </p:nvSpPr>
            <p:spPr bwMode="auto">
              <a:xfrm rot="10800000">
                <a:off x="6876256" y="6093296"/>
                <a:ext cx="720080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7" name="Figura a mano libera 46"/>
              <p:cNvSpPr/>
              <p:nvPr/>
            </p:nvSpPr>
            <p:spPr bwMode="auto">
              <a:xfrm rot="16200000">
                <a:off x="5904148" y="5265204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48" name="Gruppo 47"/>
            <p:cNvGrpSpPr/>
            <p:nvPr/>
          </p:nvGrpSpPr>
          <p:grpSpPr>
            <a:xfrm>
              <a:off x="7308304" y="3861048"/>
              <a:ext cx="792088" cy="648072"/>
              <a:chOff x="6156176" y="4535984"/>
              <a:chExt cx="2016224" cy="1701328"/>
            </a:xfrm>
          </p:grpSpPr>
          <p:sp>
            <p:nvSpPr>
              <p:cNvPr id="49" name="Ovale 48"/>
              <p:cNvSpPr/>
              <p:nvPr/>
            </p:nvSpPr>
            <p:spPr bwMode="auto">
              <a:xfrm>
                <a:off x="626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0" name="Ovale 49"/>
              <p:cNvSpPr/>
              <p:nvPr/>
            </p:nvSpPr>
            <p:spPr bwMode="auto">
              <a:xfrm>
                <a:off x="752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1" name="Ovale 50"/>
              <p:cNvSpPr/>
              <p:nvPr/>
            </p:nvSpPr>
            <p:spPr bwMode="auto">
              <a:xfrm>
                <a:off x="626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2" name="Ovale 51"/>
              <p:cNvSpPr/>
              <p:nvPr/>
            </p:nvSpPr>
            <p:spPr bwMode="auto">
              <a:xfrm>
                <a:off x="752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3" name="Figura a mano libera 52"/>
              <p:cNvSpPr/>
              <p:nvPr/>
            </p:nvSpPr>
            <p:spPr bwMode="auto">
              <a:xfrm>
                <a:off x="6876256" y="4581128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4" name="Figura a mano libera 53"/>
              <p:cNvSpPr/>
              <p:nvPr/>
            </p:nvSpPr>
            <p:spPr bwMode="auto">
              <a:xfrm rot="18900000" flipV="1">
                <a:off x="6850047" y="5424132"/>
                <a:ext cx="1021966" cy="152753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5" name="Figura a mano libera 54"/>
              <p:cNvSpPr/>
              <p:nvPr/>
            </p:nvSpPr>
            <p:spPr bwMode="auto">
              <a:xfrm rot="5400000">
                <a:off x="6573801" y="5315631"/>
                <a:ext cx="571766" cy="110872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6" name="Figura a mano libera 55"/>
              <p:cNvSpPr/>
              <p:nvPr/>
            </p:nvSpPr>
            <p:spPr bwMode="auto">
              <a:xfrm rot="5400000">
                <a:off x="7812360" y="5301208"/>
                <a:ext cx="576064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7" name="Figura a mano libera 56"/>
              <p:cNvSpPr/>
              <p:nvPr/>
            </p:nvSpPr>
            <p:spPr bwMode="auto">
              <a:xfrm rot="10800000">
                <a:off x="6876256" y="6093296"/>
                <a:ext cx="720080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8" name="Figura a mano libera 57"/>
              <p:cNvSpPr/>
              <p:nvPr/>
            </p:nvSpPr>
            <p:spPr bwMode="auto">
              <a:xfrm rot="16200000">
                <a:off x="5904148" y="5265204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59" name="Gruppo 58"/>
            <p:cNvGrpSpPr/>
            <p:nvPr/>
          </p:nvGrpSpPr>
          <p:grpSpPr>
            <a:xfrm>
              <a:off x="7308304" y="4797152"/>
              <a:ext cx="792088" cy="648072"/>
              <a:chOff x="6156176" y="4535984"/>
              <a:chExt cx="2016224" cy="1701328"/>
            </a:xfrm>
          </p:grpSpPr>
          <p:sp>
            <p:nvSpPr>
              <p:cNvPr id="60" name="Ovale 59"/>
              <p:cNvSpPr/>
              <p:nvPr/>
            </p:nvSpPr>
            <p:spPr bwMode="auto">
              <a:xfrm>
                <a:off x="626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752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626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752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4" name="Figura a mano libera 63"/>
              <p:cNvSpPr/>
              <p:nvPr/>
            </p:nvSpPr>
            <p:spPr bwMode="auto">
              <a:xfrm>
                <a:off x="6876256" y="4581128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5" name="Figura a mano libera 64"/>
              <p:cNvSpPr/>
              <p:nvPr/>
            </p:nvSpPr>
            <p:spPr bwMode="auto">
              <a:xfrm rot="18900000" flipV="1">
                <a:off x="6850047" y="5424132"/>
                <a:ext cx="1021966" cy="152753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6" name="Figura a mano libera 65"/>
              <p:cNvSpPr/>
              <p:nvPr/>
            </p:nvSpPr>
            <p:spPr bwMode="auto">
              <a:xfrm rot="5400000">
                <a:off x="6573801" y="5315631"/>
                <a:ext cx="571766" cy="110872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7" name="Figura a mano libera 66"/>
              <p:cNvSpPr/>
              <p:nvPr/>
            </p:nvSpPr>
            <p:spPr bwMode="auto">
              <a:xfrm rot="5400000">
                <a:off x="7812360" y="5301208"/>
                <a:ext cx="576064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8" name="Figura a mano libera 67"/>
              <p:cNvSpPr/>
              <p:nvPr/>
            </p:nvSpPr>
            <p:spPr bwMode="auto">
              <a:xfrm rot="10800000">
                <a:off x="6876256" y="6093296"/>
                <a:ext cx="720080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69" name="Figura a mano libera 68"/>
              <p:cNvSpPr/>
              <p:nvPr/>
            </p:nvSpPr>
            <p:spPr bwMode="auto">
              <a:xfrm rot="16200000">
                <a:off x="5904148" y="5265204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70" name="Gruppo 69"/>
            <p:cNvGrpSpPr/>
            <p:nvPr/>
          </p:nvGrpSpPr>
          <p:grpSpPr>
            <a:xfrm>
              <a:off x="7308304" y="5805264"/>
              <a:ext cx="792088" cy="648072"/>
              <a:chOff x="6156176" y="4535984"/>
              <a:chExt cx="2016224" cy="1701328"/>
            </a:xfrm>
          </p:grpSpPr>
          <p:sp>
            <p:nvSpPr>
              <p:cNvPr id="71" name="Ovale 70"/>
              <p:cNvSpPr/>
              <p:nvPr/>
            </p:nvSpPr>
            <p:spPr bwMode="auto">
              <a:xfrm>
                <a:off x="626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7524056" y="453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626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4" name="Ovale 73"/>
              <p:cNvSpPr/>
              <p:nvPr/>
            </p:nvSpPr>
            <p:spPr bwMode="auto">
              <a:xfrm>
                <a:off x="7524056" y="5615984"/>
                <a:ext cx="648072" cy="576064"/>
              </a:xfrm>
              <a:prstGeom prst="ellipse">
                <a:avLst/>
              </a:prstGeom>
              <a:solidFill>
                <a:srgbClr val="8BE1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5" name="Figura a mano libera 74"/>
              <p:cNvSpPr/>
              <p:nvPr/>
            </p:nvSpPr>
            <p:spPr bwMode="auto">
              <a:xfrm>
                <a:off x="6876256" y="4581128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6" name="Figura a mano libera 75"/>
              <p:cNvSpPr/>
              <p:nvPr/>
            </p:nvSpPr>
            <p:spPr bwMode="auto">
              <a:xfrm rot="18900000" flipV="1">
                <a:off x="6850047" y="5424132"/>
                <a:ext cx="1021966" cy="152753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7" name="Figura a mano libera 76"/>
              <p:cNvSpPr/>
              <p:nvPr/>
            </p:nvSpPr>
            <p:spPr bwMode="auto">
              <a:xfrm rot="5400000">
                <a:off x="6573801" y="5315631"/>
                <a:ext cx="571766" cy="110872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8" name="Figura a mano libera 77"/>
              <p:cNvSpPr/>
              <p:nvPr/>
            </p:nvSpPr>
            <p:spPr bwMode="auto">
              <a:xfrm rot="5400000">
                <a:off x="7812360" y="5301208"/>
                <a:ext cx="576064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9" name="Figura a mano libera 78"/>
              <p:cNvSpPr/>
              <p:nvPr/>
            </p:nvSpPr>
            <p:spPr bwMode="auto">
              <a:xfrm rot="10800000">
                <a:off x="6876256" y="6093296"/>
                <a:ext cx="720080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0" name="Figura a mano libera 79"/>
              <p:cNvSpPr/>
              <p:nvPr/>
            </p:nvSpPr>
            <p:spPr bwMode="auto">
              <a:xfrm rot="16200000">
                <a:off x="5904148" y="5265204"/>
                <a:ext cx="648072" cy="144016"/>
              </a:xfrm>
              <a:custGeom>
                <a:avLst/>
                <a:gdLst>
                  <a:gd name="connsiteX0" fmla="*/ 0 w 787790"/>
                  <a:gd name="connsiteY0" fmla="*/ 182880 h 182880"/>
                  <a:gd name="connsiteX1" fmla="*/ 393895 w 787790"/>
                  <a:gd name="connsiteY1" fmla="*/ 0 h 182880"/>
                  <a:gd name="connsiteX2" fmla="*/ 787790 w 787790"/>
                  <a:gd name="connsiteY2" fmla="*/ 18288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790" h="182880">
                    <a:moveTo>
                      <a:pt x="0" y="182880"/>
                    </a:moveTo>
                    <a:cubicBezTo>
                      <a:pt x="131298" y="91440"/>
                      <a:pt x="262597" y="0"/>
                      <a:pt x="393895" y="0"/>
                    </a:cubicBezTo>
                    <a:cubicBezTo>
                      <a:pt x="525193" y="0"/>
                      <a:pt x="656491" y="91440"/>
                      <a:pt x="787790" y="18288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cxnSp>
          <p:nvCxnSpPr>
            <p:cNvPr id="82" name="Connettore 1 81"/>
            <p:cNvCxnSpPr/>
            <p:nvPr/>
          </p:nvCxnSpPr>
          <p:spPr bwMode="auto">
            <a:xfrm>
              <a:off x="6732240" y="172800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Connettore 1 83"/>
            <p:cNvCxnSpPr/>
            <p:nvPr/>
          </p:nvCxnSpPr>
          <p:spPr bwMode="auto">
            <a:xfrm>
              <a:off x="6732240" y="270892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Connettore 1 84"/>
            <p:cNvCxnSpPr/>
            <p:nvPr/>
          </p:nvCxnSpPr>
          <p:spPr bwMode="auto">
            <a:xfrm>
              <a:off x="6732240" y="369360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Connettore 1 85"/>
            <p:cNvCxnSpPr/>
            <p:nvPr/>
          </p:nvCxnSpPr>
          <p:spPr bwMode="auto">
            <a:xfrm>
              <a:off x="6732240" y="4653136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Connettore 1 86"/>
            <p:cNvCxnSpPr/>
            <p:nvPr/>
          </p:nvCxnSpPr>
          <p:spPr bwMode="auto">
            <a:xfrm>
              <a:off x="6732240" y="564480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Connettore 1 87"/>
            <p:cNvCxnSpPr/>
            <p:nvPr/>
          </p:nvCxnSpPr>
          <p:spPr bwMode="auto">
            <a:xfrm>
              <a:off x="6804248" y="664200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Rettangolo 89"/>
            <p:cNvSpPr/>
            <p:nvPr/>
          </p:nvSpPr>
          <p:spPr>
            <a:xfrm>
              <a:off x="7452320" y="1124744"/>
              <a:ext cx="6463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b="1" dirty="0" err="1" smtClean="0"/>
                <a:t>Md</a:t>
              </a:r>
              <a:endParaRPr lang="it-IT" b="1" dirty="0" smtClean="0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1" name="Segnaposto contenuto 6"/>
          <p:cNvSpPr txBox="1">
            <a:spLocks/>
          </p:cNvSpPr>
          <p:nvPr/>
        </p:nvSpPr>
        <p:spPr>
          <a:xfrm>
            <a:off x="1403648" y="1052736"/>
            <a:ext cx="7392341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smtClean="0"/>
              <a:t>Once the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defined</a:t>
            </a:r>
            <a:r>
              <a:rPr lang="it-IT" dirty="0" smtClean="0"/>
              <a:t>, the </a:t>
            </a:r>
            <a:r>
              <a:rPr lang="it-IT" dirty="0" err="1" smtClean="0"/>
              <a:t>optimization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carried</a:t>
            </a:r>
            <a:r>
              <a:rPr lang="it-IT" dirty="0" smtClean="0"/>
              <a:t> out :</a:t>
            </a:r>
            <a:endParaRPr lang="it-IT" sz="24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b="1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b="1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000" dirty="0" err="1" smtClean="0"/>
              <a:t>Constraints</a:t>
            </a:r>
            <a:r>
              <a:rPr lang="it-IT" sz="2000" dirty="0" smtClean="0"/>
              <a:t> :</a:t>
            </a:r>
          </a:p>
        </p:txBody>
      </p:sp>
      <p:pic>
        <p:nvPicPr>
          <p:cNvPr id="83" name="Immagine 82" descr="optimizationFormul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772816"/>
            <a:ext cx="3397750" cy="2016224"/>
          </a:xfrm>
          <a:prstGeom prst="rect">
            <a:avLst/>
          </a:prstGeom>
        </p:spPr>
      </p:pic>
      <p:sp>
        <p:nvSpPr>
          <p:cNvPr id="91" name="CasellaDiTesto 90"/>
          <p:cNvSpPr txBox="1"/>
          <p:nvPr/>
        </p:nvSpPr>
        <p:spPr>
          <a:xfrm>
            <a:off x="1835696" y="4797153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dirty="0" err="1" smtClean="0"/>
              <a:t>weekly</a:t>
            </a:r>
            <a:r>
              <a:rPr lang="it-IT" dirty="0" smtClean="0"/>
              <a:t> meeting, the </a:t>
            </a:r>
            <a:r>
              <a:rPr lang="it-IT" dirty="0" err="1" smtClean="0"/>
              <a:t>number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shifts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preferable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inventory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(</a:t>
            </a:r>
            <a:r>
              <a:rPr lang="it-IT" dirty="0" err="1" smtClean="0"/>
              <a:t>considering</a:t>
            </a:r>
            <a:r>
              <a:rPr lang="it-IT" dirty="0" smtClean="0"/>
              <a:t> the </a:t>
            </a:r>
            <a:r>
              <a:rPr lang="it-IT" dirty="0" err="1" smtClean="0"/>
              <a:t>ranges</a:t>
            </a:r>
            <a:r>
              <a:rPr lang="it-IT" dirty="0" smtClean="0"/>
              <a:t> </a:t>
            </a:r>
            <a:r>
              <a:rPr lang="it-IT" dirty="0" err="1" smtClean="0"/>
              <a:t>defined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optimal</a:t>
            </a:r>
            <a:r>
              <a:rPr lang="it-IT" dirty="0" smtClean="0"/>
              <a:t> </a:t>
            </a:r>
            <a:r>
              <a:rPr lang="it-IT" dirty="0" err="1" smtClean="0"/>
              <a:t>thresholds</a:t>
            </a:r>
            <a:r>
              <a:rPr lang="it-IT" dirty="0" smtClean="0"/>
              <a:t>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planned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following</a:t>
            </a:r>
            <a:r>
              <a:rPr lang="it-IT" dirty="0" smtClean="0"/>
              <a:t> week.</a:t>
            </a:r>
            <a:endParaRPr lang="it-IT" sz="2400" dirty="0"/>
          </a:p>
        </p:txBody>
      </p:sp>
      <p:sp>
        <p:nvSpPr>
          <p:cNvPr id="94" name="Freccia in giù 93"/>
          <p:cNvSpPr/>
          <p:nvPr/>
        </p:nvSpPr>
        <p:spPr>
          <a:xfrm>
            <a:off x="4716016" y="4005064"/>
            <a:ext cx="421630" cy="48381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B3EBFF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B3EB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  <a:r>
              <a:rPr kumimoji="0" lang="it-IT" i="0" u="none" strike="noStrike" kern="0" cap="none" spc="0" normalizeH="0" noProof="0" dirty="0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evaluation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B3EB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B3EBFF"/>
                </a:solidFill>
                <a:latin typeface="+mj-lt"/>
                <a:ea typeface="+mj-ea"/>
                <a:cs typeface="+mj-cs"/>
              </a:rPr>
              <a:t>Optimization</a:t>
            </a:r>
            <a:endParaRPr lang="it-IT" kern="0" dirty="0" smtClean="0">
              <a:solidFill>
                <a:srgbClr val="B3EB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B3EB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Threshold considerations</a:t>
            </a:r>
            <a:endParaRPr lang="en-GB" dirty="0"/>
          </a:p>
        </p:txBody>
      </p:sp>
      <p:sp>
        <p:nvSpPr>
          <p:cNvPr id="83" name="Segnaposto contenuto 6"/>
          <p:cNvSpPr txBox="1">
            <a:spLocks/>
          </p:cNvSpPr>
          <p:nvPr/>
        </p:nvSpPr>
        <p:spPr>
          <a:xfrm>
            <a:off x="1475656" y="1052736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>
                <a:solidFill>
                  <a:srgbClr val="00B0F0"/>
                </a:solidFill>
              </a:rPr>
              <a:t>NUMBER OF CONFIGURATIONS</a:t>
            </a:r>
            <a:endParaRPr lang="it-IT" sz="2400" b="1" dirty="0" smtClean="0">
              <a:solidFill>
                <a:srgbClr val="00B0F0"/>
              </a:solidFill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sp>
        <p:nvSpPr>
          <p:cNvPr id="11" name="Segnaposto contenuto 6"/>
          <p:cNvSpPr txBox="1">
            <a:spLocks/>
          </p:cNvSpPr>
          <p:nvPr/>
        </p:nvSpPr>
        <p:spPr>
          <a:xfrm>
            <a:off x="5292080" y="4193704"/>
            <a:ext cx="36004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dirty="0" smtClean="0"/>
              <a:t>The more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configurations</a:t>
            </a:r>
            <a:r>
              <a:rPr lang="it-IT" dirty="0" smtClean="0"/>
              <a:t>, the </a:t>
            </a:r>
            <a:r>
              <a:rPr lang="it-IT" dirty="0" err="1" smtClean="0"/>
              <a:t>lower</a:t>
            </a:r>
            <a:r>
              <a:rPr lang="it-IT" dirty="0" smtClean="0"/>
              <a:t> the </a:t>
            </a:r>
            <a:r>
              <a:rPr lang="it-IT" dirty="0" err="1" smtClean="0"/>
              <a:t>costs</a:t>
            </a:r>
            <a:r>
              <a:rPr lang="it-IT" sz="2400" dirty="0" smtClean="0"/>
              <a:t>.</a:t>
            </a:r>
          </a:p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dirty="0" err="1" smtClean="0"/>
              <a:t>Most</a:t>
            </a:r>
            <a:r>
              <a:rPr lang="it-IT" dirty="0" smtClean="0"/>
              <a:t> of the benefits are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obtained</a:t>
            </a:r>
            <a:r>
              <a:rPr lang="it-IT" dirty="0" smtClean="0"/>
              <a:t> with 4 alternative </a:t>
            </a:r>
            <a:r>
              <a:rPr lang="it-IT" dirty="0" err="1" smtClean="0"/>
              <a:t>configurations</a:t>
            </a:r>
            <a:endParaRPr lang="it-IT" sz="2400" dirty="0" smtClean="0"/>
          </a:p>
        </p:txBody>
      </p:sp>
      <p:pic>
        <p:nvPicPr>
          <p:cNvPr id="12" name="Immagine 11" descr="10_12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221088"/>
            <a:ext cx="3744416" cy="2349531"/>
          </a:xfrm>
          <a:prstGeom prst="rect">
            <a:avLst/>
          </a:prstGeom>
        </p:spPr>
      </p:pic>
      <p:pic>
        <p:nvPicPr>
          <p:cNvPr id="13" name="Immagine 12" descr="10_12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484784"/>
            <a:ext cx="7272808" cy="258724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003F6E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Threshold considerations</a:t>
            </a:r>
            <a:endParaRPr lang="en-GB" dirty="0"/>
          </a:p>
        </p:txBody>
      </p:sp>
      <p:sp>
        <p:nvSpPr>
          <p:cNvPr id="83" name="Segnaposto contenuto 6"/>
          <p:cNvSpPr txBox="1">
            <a:spLocks/>
          </p:cNvSpPr>
          <p:nvPr/>
        </p:nvSpPr>
        <p:spPr>
          <a:xfrm>
            <a:off x="1475656" y="1052736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>
                <a:solidFill>
                  <a:srgbClr val="00B0F0"/>
                </a:solidFill>
              </a:rPr>
              <a:t>MANPOWER COSTS</a:t>
            </a:r>
            <a:endParaRPr lang="it-IT" sz="2400" b="1" dirty="0" smtClean="0">
              <a:solidFill>
                <a:srgbClr val="00B0F0"/>
              </a:solidFill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sp>
        <p:nvSpPr>
          <p:cNvPr id="91" name="Segnaposto contenuto 6"/>
          <p:cNvSpPr txBox="1">
            <a:spLocks/>
          </p:cNvSpPr>
          <p:nvPr/>
        </p:nvSpPr>
        <p:spPr>
          <a:xfrm>
            <a:off x="5220072" y="1988840"/>
            <a:ext cx="3744416" cy="2708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The </a:t>
            </a:r>
            <a:r>
              <a:rPr lang="it-IT" sz="2400" dirty="0" err="1" smtClean="0"/>
              <a:t>backlog</a:t>
            </a:r>
            <a:r>
              <a:rPr lang="it-IT" sz="2400" dirty="0" smtClean="0"/>
              <a:t> and </a:t>
            </a:r>
            <a:r>
              <a:rPr lang="it-IT" sz="2400" dirty="0" err="1" smtClean="0"/>
              <a:t>inventory</a:t>
            </a:r>
            <a:r>
              <a:rPr lang="it-IT" sz="2400" dirty="0" smtClean="0"/>
              <a:t> </a:t>
            </a:r>
            <a:r>
              <a:rPr lang="it-IT" sz="2400" dirty="0" err="1" smtClean="0"/>
              <a:t>costs</a:t>
            </a:r>
            <a:r>
              <a:rPr lang="it-IT" sz="2400" dirty="0" smtClean="0"/>
              <a:t> </a:t>
            </a:r>
            <a:r>
              <a:rPr lang="it-IT" sz="2400" dirty="0" err="1" smtClean="0"/>
              <a:t>become</a:t>
            </a:r>
            <a:r>
              <a:rPr lang="it-IT" sz="2400" dirty="0" smtClean="0"/>
              <a:t> more and more </a:t>
            </a:r>
            <a:r>
              <a:rPr lang="it-IT" sz="2400" dirty="0" err="1" smtClean="0"/>
              <a:t>important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optimize</a:t>
            </a:r>
            <a:r>
              <a:rPr lang="it-IT" sz="2400" dirty="0" smtClean="0"/>
              <a:t> </a:t>
            </a:r>
            <a:r>
              <a:rPr lang="it-IT" sz="2400" dirty="0" err="1" smtClean="0"/>
              <a:t>if</a:t>
            </a:r>
            <a:r>
              <a:rPr lang="it-IT" sz="2400" dirty="0" smtClean="0"/>
              <a:t>  the </a:t>
            </a:r>
            <a:r>
              <a:rPr lang="it-IT" sz="2400" dirty="0" err="1" smtClean="0"/>
              <a:t>manpower</a:t>
            </a:r>
            <a:r>
              <a:rPr lang="it-IT" sz="2400" dirty="0" smtClean="0"/>
              <a:t> </a:t>
            </a:r>
            <a:r>
              <a:rPr lang="it-IT" sz="2400" dirty="0" err="1" smtClean="0"/>
              <a:t>becomes</a:t>
            </a:r>
            <a:r>
              <a:rPr lang="it-IT" sz="2400" dirty="0" smtClean="0"/>
              <a:t> </a:t>
            </a:r>
            <a:r>
              <a:rPr lang="it-IT" sz="2400" dirty="0" err="1" smtClean="0"/>
              <a:t>cheaper</a:t>
            </a:r>
            <a:r>
              <a:rPr lang="it-IT" sz="2400" dirty="0" smtClean="0"/>
              <a:t> (fig.1)</a:t>
            </a:r>
          </a:p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dirty="0" smtClean="0"/>
              <a:t>Production </a:t>
            </a:r>
            <a:r>
              <a:rPr lang="it-IT" dirty="0" err="1" smtClean="0"/>
              <a:t>contexts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the </a:t>
            </a:r>
            <a:r>
              <a:rPr lang="it-IT" dirty="0" err="1" smtClean="0"/>
              <a:t>manpower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thresholds</a:t>
            </a:r>
            <a:r>
              <a:rPr lang="it-IT" dirty="0" smtClean="0"/>
              <a:t>. </a:t>
            </a:r>
            <a:r>
              <a:rPr lang="it-IT" dirty="0" err="1" smtClean="0"/>
              <a:t>Otherwise</a:t>
            </a:r>
            <a:r>
              <a:rPr lang="it-IT" dirty="0" smtClean="0"/>
              <a:t> </a:t>
            </a:r>
            <a:r>
              <a:rPr lang="it-IT" dirty="0" err="1" smtClean="0"/>
              <a:t>extra-costs</a:t>
            </a:r>
            <a:r>
              <a:rPr lang="it-IT" dirty="0" smtClean="0"/>
              <a:t> are </a:t>
            </a:r>
            <a:r>
              <a:rPr lang="it-IT" dirty="0" err="1" smtClean="0"/>
              <a:t>experienced</a:t>
            </a:r>
            <a:r>
              <a:rPr lang="it-IT" dirty="0" smtClean="0"/>
              <a:t> (fig.3)</a:t>
            </a:r>
          </a:p>
        </p:txBody>
      </p:sp>
      <p:pic>
        <p:nvPicPr>
          <p:cNvPr id="94" name="Immagine 93" descr="10_3.PNG"/>
          <p:cNvPicPr>
            <a:picLocks noChangeAspect="1"/>
          </p:cNvPicPr>
          <p:nvPr/>
        </p:nvPicPr>
        <p:blipFill rotWithShape="1">
          <a:blip r:embed="rId2" cstate="print"/>
          <a:srcRect r="49514"/>
          <a:stretch/>
        </p:blipFill>
        <p:spPr>
          <a:xfrm>
            <a:off x="1475656" y="1556792"/>
            <a:ext cx="3744416" cy="2484574"/>
          </a:xfrm>
          <a:prstGeom prst="rect">
            <a:avLst/>
          </a:prstGeom>
        </p:spPr>
      </p:pic>
      <p:pic>
        <p:nvPicPr>
          <p:cNvPr id="95" name="Immagine 94" descr="10_3extr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4149080"/>
            <a:ext cx="3528392" cy="232949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Threshold considerations</a:t>
            </a:r>
            <a:endParaRPr lang="en-GB" dirty="0"/>
          </a:p>
        </p:txBody>
      </p:sp>
      <p:sp>
        <p:nvSpPr>
          <p:cNvPr id="83" name="Segnaposto contenuto 6"/>
          <p:cNvSpPr txBox="1">
            <a:spLocks/>
          </p:cNvSpPr>
          <p:nvPr/>
        </p:nvSpPr>
        <p:spPr>
          <a:xfrm>
            <a:off x="1475656" y="1052736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>
                <a:solidFill>
                  <a:srgbClr val="00B0F0"/>
                </a:solidFill>
              </a:rPr>
              <a:t>DEMAND EXPECTED VALUE</a:t>
            </a:r>
            <a:endParaRPr lang="it-IT" sz="2400" b="1" dirty="0" smtClean="0">
              <a:solidFill>
                <a:srgbClr val="00B0F0"/>
              </a:solidFill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sp>
        <p:nvSpPr>
          <p:cNvPr id="7" name="Segnaposto contenuto 6"/>
          <p:cNvSpPr txBox="1">
            <a:spLocks/>
          </p:cNvSpPr>
          <p:nvPr/>
        </p:nvSpPr>
        <p:spPr>
          <a:xfrm>
            <a:off x="5076056" y="4149080"/>
            <a:ext cx="3816424" cy="2708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dirty="0" err="1" smtClean="0"/>
              <a:t>If</a:t>
            </a:r>
            <a:r>
              <a:rPr lang="it-IT" sz="2600" dirty="0" smtClean="0"/>
              <a:t> the </a:t>
            </a:r>
            <a:r>
              <a:rPr lang="it-IT" sz="2600" dirty="0" err="1" smtClean="0"/>
              <a:t>demand</a:t>
            </a:r>
            <a:r>
              <a:rPr lang="it-IT" sz="2600" dirty="0" smtClean="0"/>
              <a:t> </a:t>
            </a:r>
            <a:r>
              <a:rPr lang="it-IT" sz="2600" dirty="0" err="1" smtClean="0"/>
              <a:t>expected</a:t>
            </a:r>
            <a:r>
              <a:rPr lang="it-IT" sz="2600" dirty="0" smtClean="0"/>
              <a:t> </a:t>
            </a:r>
            <a:r>
              <a:rPr lang="it-IT" sz="2600" dirty="0" err="1" smtClean="0"/>
              <a:t>value</a:t>
            </a:r>
            <a:r>
              <a:rPr lang="it-IT" sz="2600" dirty="0" smtClean="0"/>
              <a:t> </a:t>
            </a:r>
            <a:r>
              <a:rPr lang="it-IT" sz="2600" dirty="0" err="1" smtClean="0"/>
              <a:t>increases</a:t>
            </a:r>
            <a:r>
              <a:rPr lang="it-IT" sz="2600" dirty="0" smtClean="0"/>
              <a:t> :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600" dirty="0" smtClean="0"/>
              <a:t>The </a:t>
            </a:r>
            <a:r>
              <a:rPr lang="it-IT" sz="2600" dirty="0" err="1" smtClean="0"/>
              <a:t>configurations</a:t>
            </a:r>
            <a:r>
              <a:rPr lang="it-IT" sz="2600" dirty="0" smtClean="0"/>
              <a:t> </a:t>
            </a:r>
            <a:r>
              <a:rPr lang="it-IT" sz="2600" dirty="0" err="1" smtClean="0"/>
              <a:t>with</a:t>
            </a:r>
            <a:r>
              <a:rPr lang="it-IT" sz="2600" dirty="0" smtClean="0"/>
              <a:t> a </a:t>
            </a:r>
            <a:r>
              <a:rPr lang="it-IT" sz="2600" dirty="0" err="1" smtClean="0"/>
              <a:t>higher</a:t>
            </a:r>
            <a:r>
              <a:rPr lang="it-IT" sz="2600" dirty="0" smtClean="0"/>
              <a:t> </a:t>
            </a:r>
            <a:r>
              <a:rPr lang="it-IT" sz="2600" dirty="0" err="1" smtClean="0"/>
              <a:t>number</a:t>
            </a:r>
            <a:r>
              <a:rPr lang="it-IT" sz="2600" dirty="0" smtClean="0"/>
              <a:t> </a:t>
            </a:r>
            <a:r>
              <a:rPr lang="it-IT" sz="2600" dirty="0" err="1" smtClean="0"/>
              <a:t>of</a:t>
            </a:r>
            <a:r>
              <a:rPr lang="it-IT" sz="2600" dirty="0" smtClean="0"/>
              <a:t> </a:t>
            </a:r>
            <a:r>
              <a:rPr lang="it-IT" sz="2600" dirty="0" err="1" smtClean="0"/>
              <a:t>shifts</a:t>
            </a:r>
            <a:r>
              <a:rPr lang="it-IT" sz="2600" dirty="0" smtClean="0"/>
              <a:t> are more and more </a:t>
            </a:r>
            <a:r>
              <a:rPr lang="it-IT" sz="2600" dirty="0" err="1" smtClean="0"/>
              <a:t>used</a:t>
            </a:r>
            <a:endParaRPr lang="it-IT" sz="2600" dirty="0" smtClean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600" dirty="0" smtClean="0"/>
              <a:t>The minimum global </a:t>
            </a:r>
            <a:r>
              <a:rPr lang="it-IT" sz="2600" dirty="0" err="1" smtClean="0"/>
              <a:t>cost</a:t>
            </a:r>
            <a:r>
              <a:rPr lang="it-IT" sz="2600" dirty="0" smtClean="0"/>
              <a:t> </a:t>
            </a:r>
            <a:r>
              <a:rPr lang="it-IT" sz="2600" dirty="0" err="1" smtClean="0"/>
              <a:t>is</a:t>
            </a:r>
            <a:r>
              <a:rPr lang="it-IT" sz="2600" dirty="0" smtClean="0"/>
              <a:t> </a:t>
            </a:r>
            <a:r>
              <a:rPr lang="it-IT" sz="2600" dirty="0" err="1" smtClean="0"/>
              <a:t>obtain</a:t>
            </a:r>
            <a:r>
              <a:rPr lang="it-IT" sz="2600" dirty="0" smtClean="0"/>
              <a:t> </a:t>
            </a:r>
            <a:r>
              <a:rPr lang="it-IT" sz="2600" dirty="0" err="1" smtClean="0"/>
              <a:t>when</a:t>
            </a:r>
            <a:r>
              <a:rPr lang="it-IT" sz="2600" dirty="0" smtClean="0"/>
              <a:t> the </a:t>
            </a:r>
            <a:r>
              <a:rPr lang="it-IT" sz="2600" dirty="0" err="1" smtClean="0"/>
              <a:t>mean</a:t>
            </a:r>
            <a:r>
              <a:rPr lang="it-IT" sz="2600" dirty="0" smtClean="0"/>
              <a:t> </a:t>
            </a:r>
            <a:r>
              <a:rPr lang="it-IT" sz="2600" dirty="0" err="1" smtClean="0"/>
              <a:t>demand</a:t>
            </a:r>
            <a:r>
              <a:rPr lang="it-IT" sz="2600" dirty="0" smtClean="0"/>
              <a:t> rate </a:t>
            </a:r>
            <a:r>
              <a:rPr lang="it-IT" sz="2600" dirty="0" err="1" smtClean="0"/>
              <a:t>is</a:t>
            </a:r>
            <a:r>
              <a:rPr lang="it-IT" sz="2600" dirty="0" smtClean="0"/>
              <a:t> </a:t>
            </a:r>
            <a:r>
              <a:rPr lang="it-IT" sz="2600" dirty="0" err="1" smtClean="0"/>
              <a:t>similar</a:t>
            </a:r>
            <a:r>
              <a:rPr lang="it-IT" sz="2600" dirty="0" smtClean="0"/>
              <a:t> </a:t>
            </a:r>
            <a:r>
              <a:rPr lang="it-IT" sz="2600" dirty="0" err="1" smtClean="0"/>
              <a:t>to</a:t>
            </a:r>
            <a:r>
              <a:rPr lang="it-IT" sz="2600" dirty="0" smtClean="0"/>
              <a:t> the </a:t>
            </a:r>
            <a:r>
              <a:rPr lang="it-IT" sz="2600" dirty="0" err="1" smtClean="0"/>
              <a:t>expected</a:t>
            </a:r>
            <a:r>
              <a:rPr lang="it-IT" sz="2600" dirty="0" smtClean="0"/>
              <a:t> production rate </a:t>
            </a:r>
            <a:r>
              <a:rPr lang="it-IT" sz="2600" dirty="0" err="1" smtClean="0"/>
              <a:t>of</a:t>
            </a:r>
            <a:r>
              <a:rPr lang="it-IT" sz="2600" dirty="0" smtClean="0"/>
              <a:t> the more </a:t>
            </a:r>
            <a:r>
              <a:rPr lang="it-IT" sz="2600" dirty="0" err="1" smtClean="0"/>
              <a:t>cost-efficient</a:t>
            </a:r>
            <a:r>
              <a:rPr lang="it-IT" sz="2600" dirty="0" smtClean="0"/>
              <a:t> </a:t>
            </a:r>
            <a:r>
              <a:rPr lang="it-IT" sz="2600" dirty="0" err="1" smtClean="0"/>
              <a:t>configurations</a:t>
            </a:r>
            <a:r>
              <a:rPr lang="it-IT" sz="2600" dirty="0" smtClean="0"/>
              <a:t> (14 and 15 </a:t>
            </a:r>
            <a:r>
              <a:rPr lang="it-IT" sz="2600" dirty="0" err="1" smtClean="0"/>
              <a:t>shifts</a:t>
            </a:r>
            <a:r>
              <a:rPr lang="it-IT" sz="2600" dirty="0" smtClean="0"/>
              <a:t>)</a:t>
            </a:r>
          </a:p>
          <a:p>
            <a:pPr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dirty="0" smtClean="0"/>
              <a:t>The </a:t>
            </a:r>
            <a:r>
              <a:rPr lang="it-IT" sz="2600" dirty="0" err="1" smtClean="0"/>
              <a:t>extra-costs</a:t>
            </a:r>
            <a:r>
              <a:rPr lang="it-IT" sz="2600" dirty="0" smtClean="0"/>
              <a:t> </a:t>
            </a:r>
            <a:r>
              <a:rPr lang="it-IT" sz="2600" dirty="0" err="1" smtClean="0"/>
              <a:t>increases</a:t>
            </a:r>
            <a:r>
              <a:rPr lang="it-IT" sz="2600" dirty="0" smtClean="0"/>
              <a:t> </a:t>
            </a:r>
            <a:r>
              <a:rPr lang="it-IT" sz="2600" dirty="0" err="1" smtClean="0"/>
              <a:t>must</a:t>
            </a:r>
            <a:r>
              <a:rPr lang="it-IT" sz="2600" dirty="0" smtClean="0"/>
              <a:t> </a:t>
            </a:r>
            <a:r>
              <a:rPr lang="it-IT" sz="2600" dirty="0" err="1" smtClean="0"/>
              <a:t>faster</a:t>
            </a:r>
            <a:r>
              <a:rPr lang="it-IT" sz="2600" dirty="0" smtClean="0"/>
              <a:t> </a:t>
            </a:r>
            <a:r>
              <a:rPr lang="it-IT" sz="2600" dirty="0" err="1" smtClean="0"/>
              <a:t>if</a:t>
            </a:r>
            <a:r>
              <a:rPr lang="it-IT" sz="2600" dirty="0" smtClean="0"/>
              <a:t> the </a:t>
            </a:r>
            <a:r>
              <a:rPr lang="it-IT" sz="2600" dirty="0" err="1" smtClean="0"/>
              <a:t>costs</a:t>
            </a:r>
            <a:r>
              <a:rPr lang="it-IT" sz="2600" dirty="0" smtClean="0"/>
              <a:t> are </a:t>
            </a:r>
            <a:r>
              <a:rPr lang="it-IT" sz="2600" dirty="0" err="1" smtClean="0"/>
              <a:t>underestimated</a:t>
            </a:r>
            <a:r>
              <a:rPr lang="it-IT" sz="2600" dirty="0" smtClean="0"/>
              <a:t> </a:t>
            </a:r>
            <a:r>
              <a:rPr lang="it-IT" sz="2600" dirty="0" err="1" smtClean="0"/>
              <a:t>than</a:t>
            </a:r>
            <a:r>
              <a:rPr lang="it-IT" sz="2600" dirty="0" smtClean="0"/>
              <a:t> vice versa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400" dirty="0" smtClean="0"/>
          </a:p>
        </p:txBody>
      </p:sp>
      <p:pic>
        <p:nvPicPr>
          <p:cNvPr id="8" name="Immagine 7" descr="10_8ext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149080"/>
            <a:ext cx="3672408" cy="2357123"/>
          </a:xfrm>
          <a:prstGeom prst="rect">
            <a:avLst/>
          </a:prstGeom>
        </p:spPr>
      </p:pic>
      <p:pic>
        <p:nvPicPr>
          <p:cNvPr id="9" name="Immagine 8" descr="10_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449830"/>
            <a:ext cx="7272808" cy="252567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  <a:r>
              <a:rPr kumimoji="0" lang="it-IT" i="0" u="none" strike="noStrike" kern="0" cap="none" spc="0" normalizeH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evaluation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Optimization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648072"/>
          </a:xfrm>
        </p:spPr>
        <p:txBody>
          <a:bodyPr/>
          <a:lstStyle/>
          <a:p>
            <a:pPr algn="ctr"/>
            <a:r>
              <a:rPr lang="en-GB" dirty="0" smtClean="0"/>
              <a:t>4. Conclusions</a:t>
            </a:r>
            <a:endParaRPr lang="en-GB" dirty="0"/>
          </a:p>
        </p:txBody>
      </p:sp>
      <p:sp>
        <p:nvSpPr>
          <p:cNvPr id="7" name="Segnaposto contenuto 6"/>
          <p:cNvSpPr txBox="1">
            <a:spLocks/>
          </p:cNvSpPr>
          <p:nvPr/>
        </p:nvSpPr>
        <p:spPr>
          <a:xfrm>
            <a:off x="1475656" y="980728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/>
              <a:t>RESEARCH CONTRIBUTIONS</a:t>
            </a:r>
            <a:r>
              <a:rPr lang="it-IT" sz="2400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sz="2400" dirty="0" smtClean="0"/>
              <a:t>Quantitative </a:t>
            </a:r>
            <a:r>
              <a:rPr lang="it-IT" sz="2400" dirty="0" err="1" smtClean="0"/>
              <a:t>tool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evaluate</a:t>
            </a:r>
            <a:r>
              <a:rPr lang="it-IT" sz="2400" dirty="0" smtClean="0"/>
              <a:t> and </a:t>
            </a:r>
            <a:r>
              <a:rPr lang="it-IT" sz="2400" dirty="0" err="1" smtClean="0"/>
              <a:t>optimize</a:t>
            </a:r>
            <a:r>
              <a:rPr lang="it-IT" sz="2400" dirty="0" smtClean="0"/>
              <a:t> the </a:t>
            </a:r>
            <a:r>
              <a:rPr lang="it-IT" sz="2400" dirty="0" err="1" smtClean="0"/>
              <a:t>costs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a </a:t>
            </a:r>
            <a:r>
              <a:rPr lang="it-IT" sz="2400" dirty="0" err="1" smtClean="0"/>
              <a:t>reaction</a:t>
            </a:r>
            <a:r>
              <a:rPr lang="it-IT" sz="2400" dirty="0" smtClean="0"/>
              <a:t> policy in a competitive scenario.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dirty="0" smtClean="0"/>
              <a:t>A </a:t>
            </a:r>
            <a:r>
              <a:rPr lang="it-IT" dirty="0" err="1" smtClean="0"/>
              <a:t>logical</a:t>
            </a:r>
            <a:r>
              <a:rPr lang="it-IT" dirty="0" smtClean="0"/>
              <a:t> </a:t>
            </a:r>
            <a:r>
              <a:rPr lang="it-IT" dirty="0" err="1" smtClean="0"/>
              <a:t>guideline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address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real</a:t>
            </a:r>
            <a:r>
              <a:rPr lang="it-IT" dirty="0" smtClean="0"/>
              <a:t> </a:t>
            </a:r>
            <a:r>
              <a:rPr lang="it-IT" dirty="0" err="1" smtClean="0"/>
              <a:t>cases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(</a:t>
            </a:r>
            <a:r>
              <a:rPr lang="it-IT" dirty="0" err="1" smtClean="0"/>
              <a:t>possibility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represent</a:t>
            </a:r>
            <a:r>
              <a:rPr lang="it-IT" dirty="0" smtClean="0"/>
              <a:t> </a:t>
            </a:r>
            <a:r>
              <a:rPr lang="it-IT" dirty="0" err="1" smtClean="0"/>
              <a:t>configurations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reconfiguration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, </a:t>
            </a:r>
            <a:r>
              <a:rPr lang="it-IT" dirty="0" err="1" smtClean="0"/>
              <a:t>cost</a:t>
            </a:r>
            <a:r>
              <a:rPr lang="it-IT" dirty="0" smtClean="0"/>
              <a:t> and </a:t>
            </a:r>
            <a:r>
              <a:rPr lang="it-IT" dirty="0" err="1" smtClean="0"/>
              <a:t>productive</a:t>
            </a:r>
            <a:r>
              <a:rPr lang="it-IT" dirty="0" smtClean="0"/>
              <a:t> </a:t>
            </a:r>
            <a:r>
              <a:rPr lang="it-IT" dirty="0" err="1" smtClean="0"/>
              <a:t>behavior</a:t>
            </a:r>
            <a:r>
              <a:rPr lang="it-IT" dirty="0" smtClean="0"/>
              <a:t>).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sz="2400" dirty="0" smtClean="0"/>
              <a:t> Fast and </a:t>
            </a:r>
            <a:r>
              <a:rPr lang="it-IT" sz="2400" dirty="0" err="1" smtClean="0"/>
              <a:t>exact</a:t>
            </a:r>
            <a:r>
              <a:rPr lang="it-IT" sz="2400" dirty="0" smtClean="0"/>
              <a:t> </a:t>
            </a:r>
            <a:r>
              <a:rPr lang="it-IT" sz="2400" dirty="0" err="1" smtClean="0"/>
              <a:t>solution</a:t>
            </a:r>
            <a:r>
              <a:rPr lang="it-IT" sz="2400" dirty="0" smtClean="0"/>
              <a:t> </a:t>
            </a:r>
            <a:r>
              <a:rPr lang="it-IT" sz="2400" dirty="0" err="1" smtClean="0"/>
              <a:t>thanks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analytical</a:t>
            </a:r>
            <a:r>
              <a:rPr lang="it-IT" sz="2400" dirty="0" smtClean="0"/>
              <a:t> </a:t>
            </a:r>
            <a:r>
              <a:rPr lang="it-IT" sz="2400" dirty="0" err="1" smtClean="0"/>
              <a:t>multi-threshold</a:t>
            </a:r>
            <a:r>
              <a:rPr lang="it-IT" sz="2400" dirty="0" smtClean="0"/>
              <a:t> </a:t>
            </a:r>
            <a:r>
              <a:rPr lang="it-IT" sz="2400" dirty="0" err="1" smtClean="0"/>
              <a:t>model</a:t>
            </a:r>
            <a:r>
              <a:rPr lang="it-IT" sz="2400" dirty="0" smtClean="0"/>
              <a:t>.</a:t>
            </a:r>
          </a:p>
        </p:txBody>
      </p:sp>
      <p:sp>
        <p:nvSpPr>
          <p:cNvPr id="8" name="Segnaposto contenuto 6"/>
          <p:cNvSpPr txBox="1">
            <a:spLocks/>
          </p:cNvSpPr>
          <p:nvPr/>
        </p:nvSpPr>
        <p:spPr>
          <a:xfrm>
            <a:off x="1547664" y="4509120"/>
            <a:ext cx="72008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/>
              <a:t>ACHIEVEMENTS OF THE PRACTICAL CASE</a:t>
            </a:r>
            <a:r>
              <a:rPr lang="it-IT" sz="2400" b="1" dirty="0" smtClean="0"/>
              <a:t> 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sz="2400" dirty="0" smtClean="0"/>
              <a:t> </a:t>
            </a:r>
            <a:r>
              <a:rPr lang="it-IT" sz="2400" dirty="0" err="1" smtClean="0"/>
              <a:t>Quantification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advantage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dynamically</a:t>
            </a:r>
            <a:r>
              <a:rPr lang="it-IT" sz="2400" dirty="0" smtClean="0"/>
              <a:t> </a:t>
            </a:r>
            <a:r>
              <a:rPr lang="it-IT" sz="2400" dirty="0" err="1" smtClean="0"/>
              <a:t>reoptimize</a:t>
            </a:r>
            <a:r>
              <a:rPr lang="it-IT" sz="2400" dirty="0" smtClean="0"/>
              <a:t> the </a:t>
            </a:r>
            <a:r>
              <a:rPr lang="it-IT" sz="2400" dirty="0" err="1" smtClean="0"/>
              <a:t>thresholds</a:t>
            </a:r>
            <a:r>
              <a:rPr lang="it-IT" sz="2400" dirty="0" smtClean="0"/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t-IT" sz="2400" dirty="0" smtClean="0"/>
              <a:t> </a:t>
            </a:r>
            <a:r>
              <a:rPr lang="it-IT" dirty="0" err="1" smtClean="0"/>
              <a:t>Efficiency</a:t>
            </a:r>
            <a:r>
              <a:rPr lang="it-IT" dirty="0" smtClean="0"/>
              <a:t> </a:t>
            </a:r>
            <a:r>
              <a:rPr lang="it-IT" dirty="0" err="1" smtClean="0"/>
              <a:t>improvement</a:t>
            </a:r>
            <a:r>
              <a:rPr lang="it-IT" dirty="0" smtClean="0"/>
              <a:t> in the </a:t>
            </a:r>
            <a:r>
              <a:rPr lang="it-IT" dirty="0" err="1" smtClean="0"/>
              <a:t>scheduling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weekly</a:t>
            </a:r>
            <a:r>
              <a:rPr lang="it-IT" dirty="0" smtClean="0"/>
              <a:t> </a:t>
            </a:r>
            <a:r>
              <a:rPr lang="it-IT" dirty="0" err="1" smtClean="0"/>
              <a:t>shifts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a </a:t>
            </a:r>
            <a:r>
              <a:rPr lang="it-IT" dirty="0" err="1" smtClean="0"/>
              <a:t>cost-oriented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a </a:t>
            </a:r>
            <a:r>
              <a:rPr lang="it-IT" dirty="0" err="1" smtClean="0"/>
              <a:t>little</a:t>
            </a:r>
            <a:r>
              <a:rPr lang="it-IT" dirty="0" smtClean="0"/>
              <a:t> management </a:t>
            </a:r>
            <a:r>
              <a:rPr lang="it-IT" dirty="0" err="1" smtClean="0"/>
              <a:t>effort</a:t>
            </a:r>
            <a:r>
              <a:rPr lang="it-IT" sz="2400" dirty="0" smtClean="0"/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endParaRPr lang="it-IT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7824" y="2492896"/>
            <a:ext cx="3816846" cy="936104"/>
          </a:xfrm>
        </p:spPr>
        <p:txBody>
          <a:bodyPr/>
          <a:lstStyle/>
          <a:p>
            <a:pPr marL="0" indent="0">
              <a:buNone/>
            </a:pPr>
            <a:r>
              <a:rPr lang="it-IT" sz="5400" dirty="0" err="1" smtClean="0"/>
              <a:t>Thank</a:t>
            </a:r>
            <a:r>
              <a:rPr lang="it-IT" sz="5400" dirty="0" smtClean="0"/>
              <a:t> </a:t>
            </a:r>
            <a:r>
              <a:rPr lang="it-IT" sz="5400" dirty="0" err="1" smtClean="0"/>
              <a:t>you</a:t>
            </a:r>
            <a:r>
              <a:rPr lang="it-IT" sz="5400" dirty="0" smtClean="0"/>
              <a:t> !</a:t>
            </a:r>
          </a:p>
          <a:p>
            <a:pPr marL="0" indent="0">
              <a:buNone/>
            </a:pPr>
            <a:endParaRPr lang="it-IT" sz="5400" dirty="0"/>
          </a:p>
          <a:p>
            <a:pPr marL="0" indent="0">
              <a:buNone/>
            </a:pPr>
            <a:r>
              <a:rPr lang="it-IT" sz="3200" dirty="0" smtClean="0"/>
              <a:t>Tullio Tolio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79357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052736"/>
            <a:ext cx="727280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114300" indent="-4572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After</a:t>
            </a:r>
            <a:r>
              <a:rPr lang="it-IT" kern="0" dirty="0" smtClean="0"/>
              <a:t> the </a:t>
            </a:r>
            <a:r>
              <a:rPr lang="it-IT" kern="0" dirty="0" err="1" smtClean="0"/>
              <a:t>solution</a:t>
            </a:r>
            <a:r>
              <a:rPr lang="it-IT" kern="0" dirty="0" smtClean="0"/>
              <a:t> of the building </a:t>
            </a:r>
            <a:r>
              <a:rPr lang="it-IT" kern="0" dirty="0" err="1" smtClean="0"/>
              <a:t>block</a:t>
            </a:r>
            <a:r>
              <a:rPr lang="it-IT" kern="0" dirty="0" smtClean="0"/>
              <a:t> with multiple </a:t>
            </a:r>
            <a:r>
              <a:rPr lang="it-IT" kern="0" dirty="0" err="1" smtClean="0"/>
              <a:t>thresholds</a:t>
            </a:r>
            <a:r>
              <a:rPr lang="it-IT" kern="0" dirty="0" smtClean="0"/>
              <a:t> </a:t>
            </a:r>
            <a:r>
              <a:rPr lang="it-IT" kern="0" dirty="0" err="1" smtClean="0"/>
              <a:t>it</a:t>
            </a:r>
            <a:r>
              <a:rPr lang="it-IT" kern="0" dirty="0" smtClean="0"/>
              <a:t> </a:t>
            </a:r>
            <a:r>
              <a:rPr lang="it-IT" kern="0" dirty="0" err="1" smtClean="0"/>
              <a:t>is</a:t>
            </a:r>
            <a:r>
              <a:rPr lang="it-IT" kern="0" dirty="0" smtClean="0"/>
              <a:t> </a:t>
            </a:r>
            <a:r>
              <a:rPr lang="it-IT" kern="0" dirty="0" err="1" smtClean="0"/>
              <a:t>possible</a:t>
            </a:r>
            <a:r>
              <a:rPr lang="it-IT" kern="0" dirty="0" smtClean="0"/>
              <a:t> to </a:t>
            </a:r>
            <a:r>
              <a:rPr lang="it-IT" kern="0" dirty="0" err="1" smtClean="0"/>
              <a:t>calculate</a:t>
            </a:r>
            <a:r>
              <a:rPr lang="it-IT" kern="0" dirty="0" smtClean="0"/>
              <a:t> </a:t>
            </a:r>
            <a:r>
              <a:rPr lang="it-IT" kern="0" dirty="0" smtClean="0"/>
              <a:t>the </a:t>
            </a:r>
            <a:r>
              <a:rPr lang="it-IT" kern="0" dirty="0" err="1" smtClean="0"/>
              <a:t>following</a:t>
            </a:r>
            <a:r>
              <a:rPr lang="it-IT" kern="0" dirty="0" smtClean="0"/>
              <a:t> performance </a:t>
            </a:r>
            <a:r>
              <a:rPr lang="it-IT" kern="0" dirty="0" err="1" smtClean="0"/>
              <a:t>indexes</a:t>
            </a:r>
            <a:r>
              <a:rPr lang="it-IT" kern="0" dirty="0" smtClean="0"/>
              <a:t> :</a:t>
            </a:r>
          </a:p>
          <a:p>
            <a:pPr marL="114300" indent="-4572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Performance evaluation </a:t>
            </a:r>
            <a:endParaRPr lang="en-GB" dirty="0"/>
          </a:p>
        </p:txBody>
      </p:sp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magine 6" descr="Unbenannt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780928"/>
            <a:ext cx="2461473" cy="586791"/>
          </a:xfrm>
          <a:prstGeom prst="rect">
            <a:avLst/>
          </a:prstGeom>
        </p:spPr>
      </p:pic>
      <p:pic>
        <p:nvPicPr>
          <p:cNvPr id="8" name="Immagine 7" descr="Unbenannt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429000"/>
            <a:ext cx="3894158" cy="739204"/>
          </a:xfrm>
          <a:prstGeom prst="rect">
            <a:avLst/>
          </a:prstGeom>
        </p:spPr>
      </p:pic>
      <p:pic>
        <p:nvPicPr>
          <p:cNvPr id="9" name="Immagine 8" descr="Unbenannt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149080"/>
            <a:ext cx="4381880" cy="769687"/>
          </a:xfrm>
          <a:prstGeom prst="rect">
            <a:avLst/>
          </a:prstGeom>
        </p:spPr>
      </p:pic>
      <p:pic>
        <p:nvPicPr>
          <p:cNvPr id="10" name="Immagine 9" descr="Unbenannt2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6" y="5013176"/>
            <a:ext cx="5197291" cy="701101"/>
          </a:xfrm>
          <a:prstGeom prst="rect">
            <a:avLst/>
          </a:prstGeom>
        </p:spPr>
      </p:pic>
      <p:pic>
        <p:nvPicPr>
          <p:cNvPr id="11" name="Immagine 10" descr="Unbenannt2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35696" y="5661248"/>
            <a:ext cx="4915326" cy="6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3. Bosch case – 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" name="Segnaposto contenuto 6"/>
          <p:cNvSpPr txBox="1">
            <a:spLocks/>
          </p:cNvSpPr>
          <p:nvPr/>
        </p:nvSpPr>
        <p:spPr>
          <a:xfrm>
            <a:off x="1547664" y="1124744"/>
            <a:ext cx="655272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dirty="0" err="1" smtClean="0"/>
              <a:t>Since</a:t>
            </a:r>
            <a:r>
              <a:rPr lang="it-IT" dirty="0" smtClean="0"/>
              <a:t> 4 system </a:t>
            </a:r>
            <a:r>
              <a:rPr lang="it-IT" dirty="0" err="1" smtClean="0"/>
              <a:t>configurations</a:t>
            </a:r>
            <a:r>
              <a:rPr lang="it-IT" dirty="0" smtClean="0"/>
              <a:t> are </a:t>
            </a:r>
            <a:r>
              <a:rPr lang="it-IT" dirty="0" err="1" smtClean="0"/>
              <a:t>available</a:t>
            </a:r>
            <a:r>
              <a:rPr lang="it-IT" dirty="0" smtClean="0"/>
              <a:t>, 4 buffer </a:t>
            </a:r>
            <a:r>
              <a:rPr lang="it-IT" dirty="0" err="1" smtClean="0"/>
              <a:t>ranges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defined</a:t>
            </a:r>
            <a:r>
              <a:rPr lang="it-IT" dirty="0" smtClean="0"/>
              <a:t> and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a </a:t>
            </a:r>
            <a:r>
              <a:rPr lang="it-IT" dirty="0" err="1" smtClean="0"/>
              <a:t>configuration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assigned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“</a:t>
            </a:r>
            <a:r>
              <a:rPr lang="it-IT" dirty="0" err="1" smtClean="0"/>
              <a:t>preferable</a:t>
            </a:r>
            <a:r>
              <a:rPr lang="it-IT" dirty="0" smtClean="0"/>
              <a:t>”.</a:t>
            </a:r>
          </a:p>
        </p:txBody>
      </p:sp>
      <p:pic>
        <p:nvPicPr>
          <p:cNvPr id="5" name="Immagine 4" descr="configurationAssign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20888"/>
            <a:ext cx="2430991" cy="4069433"/>
          </a:xfrm>
          <a:prstGeom prst="rect">
            <a:avLst/>
          </a:prstGeom>
        </p:spPr>
      </p:pic>
      <p:sp>
        <p:nvSpPr>
          <p:cNvPr id="7" name="Segnaposto contenuto 6"/>
          <p:cNvSpPr txBox="1">
            <a:spLocks/>
          </p:cNvSpPr>
          <p:nvPr/>
        </p:nvSpPr>
        <p:spPr>
          <a:xfrm>
            <a:off x="5508104" y="5229200"/>
            <a:ext cx="3024336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b="1" dirty="0" smtClean="0"/>
              <a:t>N.B.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One</a:t>
            </a:r>
            <a:r>
              <a:rPr lang="it-IT" dirty="0" smtClean="0"/>
              <a:t> extra negative buffer </a:t>
            </a:r>
            <a:r>
              <a:rPr lang="it-IT" dirty="0" err="1" smtClean="0"/>
              <a:t>range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added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the </a:t>
            </a:r>
            <a:r>
              <a:rPr lang="it-IT" dirty="0" err="1" smtClean="0"/>
              <a:t>backlog</a:t>
            </a:r>
            <a:r>
              <a:rPr lang="it-IT" dirty="0" smtClean="0"/>
              <a:t>.</a:t>
            </a:r>
          </a:p>
        </p:txBody>
      </p:sp>
      <p:sp>
        <p:nvSpPr>
          <p:cNvPr id="8" name="Segnaposto contenuto 6"/>
          <p:cNvSpPr txBox="1">
            <a:spLocks/>
          </p:cNvSpPr>
          <p:nvPr/>
        </p:nvSpPr>
        <p:spPr>
          <a:xfrm>
            <a:off x="5148064" y="3068960"/>
            <a:ext cx="345638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600" dirty="0" smtClean="0"/>
              <a:t>1° </a:t>
            </a:r>
            <a:r>
              <a:rPr lang="it-IT" sz="1600" dirty="0" err="1" smtClean="0"/>
              <a:t>possible</a:t>
            </a:r>
            <a:r>
              <a:rPr lang="it-IT" sz="1600" dirty="0" smtClean="0"/>
              <a:t> </a:t>
            </a:r>
            <a:r>
              <a:rPr lang="it-IT" sz="1600" dirty="0" err="1" smtClean="0"/>
              <a:t>configuration</a:t>
            </a:r>
            <a:r>
              <a:rPr lang="it-IT" sz="1600" dirty="0" smtClean="0"/>
              <a:t> = 12 </a:t>
            </a:r>
            <a:r>
              <a:rPr lang="it-IT" sz="1600" dirty="0" err="1" smtClean="0"/>
              <a:t>shifts</a:t>
            </a:r>
            <a:endParaRPr lang="it-IT" sz="1600" dirty="0" smtClean="0"/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600" dirty="0" smtClean="0"/>
              <a:t>2° </a:t>
            </a:r>
            <a:r>
              <a:rPr lang="it-IT" sz="1600" dirty="0" err="1" smtClean="0"/>
              <a:t>possible</a:t>
            </a:r>
            <a:r>
              <a:rPr lang="it-IT" sz="1600" dirty="0" smtClean="0"/>
              <a:t> </a:t>
            </a:r>
            <a:r>
              <a:rPr lang="it-IT" sz="1600" dirty="0" err="1" smtClean="0"/>
              <a:t>configuration</a:t>
            </a:r>
            <a:r>
              <a:rPr lang="it-IT" sz="1600" dirty="0" smtClean="0"/>
              <a:t> = 14 </a:t>
            </a:r>
            <a:r>
              <a:rPr lang="it-IT" sz="1600" dirty="0" err="1" smtClean="0"/>
              <a:t>shifts</a:t>
            </a:r>
            <a:endParaRPr lang="it-IT" sz="1600" dirty="0" smtClean="0"/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600" dirty="0" smtClean="0"/>
              <a:t>3° </a:t>
            </a:r>
            <a:r>
              <a:rPr lang="it-IT" sz="1600" dirty="0" err="1" smtClean="0"/>
              <a:t>possible</a:t>
            </a:r>
            <a:r>
              <a:rPr lang="it-IT" sz="1600" dirty="0" smtClean="0"/>
              <a:t> </a:t>
            </a:r>
            <a:r>
              <a:rPr lang="it-IT" sz="1600" dirty="0" err="1" smtClean="0"/>
              <a:t>configuration</a:t>
            </a:r>
            <a:r>
              <a:rPr lang="it-IT" sz="1600" dirty="0" smtClean="0"/>
              <a:t> = 15 </a:t>
            </a:r>
            <a:r>
              <a:rPr lang="it-IT" sz="1600" dirty="0" err="1" smtClean="0"/>
              <a:t>shifts</a:t>
            </a:r>
            <a:endParaRPr lang="it-IT" sz="1600" dirty="0" smtClean="0"/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600" dirty="0" smtClean="0"/>
              <a:t>4° </a:t>
            </a:r>
            <a:r>
              <a:rPr lang="it-IT" sz="1600" dirty="0" err="1" smtClean="0"/>
              <a:t>possible</a:t>
            </a:r>
            <a:r>
              <a:rPr lang="it-IT" sz="1600" dirty="0" smtClean="0"/>
              <a:t> </a:t>
            </a:r>
            <a:r>
              <a:rPr lang="it-IT" sz="1600" dirty="0" err="1" smtClean="0"/>
              <a:t>configuration</a:t>
            </a:r>
            <a:r>
              <a:rPr lang="it-IT" sz="1600" dirty="0" smtClean="0"/>
              <a:t> = 16 </a:t>
            </a:r>
            <a:r>
              <a:rPr lang="it-IT" sz="1600" dirty="0" err="1" smtClean="0"/>
              <a:t>shifts</a:t>
            </a:r>
            <a:endParaRPr lang="it-IT" sz="1600" dirty="0" smtClean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6631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1.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4716016" y="2924944"/>
          <a:ext cx="792088" cy="780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79852030"/>
              </p:ext>
            </p:extLst>
          </p:nvPr>
        </p:nvGraphicFramePr>
        <p:xfrm>
          <a:off x="1547664" y="1916832"/>
          <a:ext cx="3096344" cy="3420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/>
        </p:nvGraphicFramePr>
        <p:xfrm>
          <a:off x="5580112" y="1916832"/>
          <a:ext cx="309634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1.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355976" y="3140968"/>
            <a:ext cx="484632" cy="504056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contenuto 6"/>
          <p:cNvSpPr txBox="1">
            <a:spLocks/>
          </p:cNvSpPr>
          <p:nvPr/>
        </p:nvSpPr>
        <p:spPr>
          <a:xfrm>
            <a:off x="1619672" y="4149080"/>
            <a:ext cx="6840760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2600" dirty="0" smtClean="0"/>
              <a:t>The need of methodologies to understand how and when a system must be </a:t>
            </a:r>
            <a:r>
              <a:rPr lang="en-GB" sz="2600" dirty="0" smtClean="0"/>
              <a:t>reconfigured </a:t>
            </a:r>
            <a:r>
              <a:rPr lang="en-GB" sz="2600" dirty="0" smtClean="0"/>
              <a:t>arises and their main purpose is to tackle impendent risks and to react to some changes which affect the system </a:t>
            </a:r>
            <a:r>
              <a:rPr lang="en-GB" sz="2600" dirty="0" smtClean="0"/>
              <a:t>performance.</a:t>
            </a:r>
            <a:endParaRPr kumimoji="0" lang="en-GB" sz="3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6"/>
          <p:cNvSpPr txBox="1">
            <a:spLocks/>
          </p:cNvSpPr>
          <p:nvPr/>
        </p:nvSpPr>
        <p:spPr>
          <a:xfrm>
            <a:off x="1547664" y="1772816"/>
            <a:ext cx="684076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2600" dirty="0" smtClean="0"/>
              <a:t>Unfortunately some traditional “lean techniques” </a:t>
            </a:r>
            <a:r>
              <a:rPr lang="en-GB" sz="2600" dirty="0" smtClean="0"/>
              <a:t>loose </a:t>
            </a:r>
            <a:r>
              <a:rPr lang="en-GB" sz="2600" dirty="0" smtClean="0"/>
              <a:t>effectiveness when the competitive scenario </a:t>
            </a:r>
            <a:r>
              <a:rPr lang="en-GB" sz="2600" dirty="0" smtClean="0"/>
              <a:t>changes over time</a:t>
            </a:r>
            <a:r>
              <a:rPr lang="en-GB" sz="2600" dirty="0" smtClean="0"/>
              <a:t>.</a:t>
            </a:r>
            <a:endParaRPr kumimoji="0" lang="en-GB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619251" y="358775"/>
            <a:ext cx="6625158" cy="621954"/>
          </a:xfrm>
        </p:spPr>
        <p:txBody>
          <a:bodyPr/>
          <a:lstStyle/>
          <a:p>
            <a:pPr marL="457200" indent="-457200" algn="ctr"/>
            <a:r>
              <a:rPr lang="it-IT" dirty="0" smtClean="0"/>
              <a:t>OUTLINE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 bwMode="auto">
          <a:xfrm>
            <a:off x="1619672" y="1268760"/>
            <a:ext cx="662515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3200" b="1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Introduction</a:t>
            </a:r>
            <a:endParaRPr lang="it-IT" sz="3200" b="1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</a:t>
            </a:r>
            <a:r>
              <a:rPr kumimoji="0" lang="it-IT" sz="3200" b="1" i="0" u="none" strike="noStrike" kern="0" cap="none" spc="0" normalizeH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1" i="0" u="none" strike="noStrike" kern="0" cap="none" spc="0" normalizeH="0" noProof="0" dirty="0" err="1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  <a:endParaRPr kumimoji="0" lang="it-IT" sz="3200" b="1" i="0" u="none" strike="noStrike" kern="0" cap="none" spc="0" normalizeH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/>
            <a:endParaRPr lang="it-IT" b="1" kern="0" dirty="0" smtClean="0">
              <a:solidFill>
                <a:srgbClr val="003F6E"/>
              </a:solidFill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Bosch case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it-IT" kern="0" dirty="0" err="1" smtClean="0">
                <a:solidFill>
                  <a:srgbClr val="8BE1FF"/>
                </a:solidFill>
                <a:latin typeface="+mj-lt"/>
                <a:ea typeface="+mj-ea"/>
                <a:cs typeface="+mj-cs"/>
              </a:rPr>
              <a:t>Modeling</a:t>
            </a:r>
            <a:endParaRPr lang="it-IT" kern="0" dirty="0" smtClean="0">
              <a:solidFill>
                <a:srgbClr val="8BE1FF"/>
              </a:solidFill>
              <a:latin typeface="+mj-lt"/>
              <a:ea typeface="+mj-ea"/>
              <a:cs typeface="+mj-cs"/>
            </a:endParaRP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Threshold</a:t>
            </a:r>
            <a:r>
              <a:rPr kumimoji="0" lang="it-IT" i="0" u="none" strike="noStrike" kern="0" cap="none" spc="0" normalizeH="0" baseline="0" noProof="0" dirty="0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considerations</a:t>
            </a:r>
            <a:endParaRPr kumimoji="0" lang="it-IT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8BE1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kumimoji="0" lang="it-IT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8BE1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1" i="0" u="none" strike="noStrike" kern="0" cap="none" spc="0" normalizeH="0" baseline="0" noProof="0" dirty="0" smtClean="0">
                <a:ln>
                  <a:noFill/>
                </a:ln>
                <a:solidFill>
                  <a:srgbClr val="003F6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b="1" i="0" u="none" strike="noStrike" kern="0" cap="none" spc="0" normalizeH="0" baseline="0" noProof="0" dirty="0" smtClean="0">
              <a:ln>
                <a:noFill/>
              </a:ln>
              <a:solidFill>
                <a:srgbClr val="003F6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General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619672" y="1196752"/>
            <a:ext cx="712879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sz="2000" kern="0" dirty="0" smtClean="0">
                <a:latin typeface="+mn-lt"/>
                <a:cs typeface="+mn-cs"/>
              </a:rPr>
              <a:t>The </a:t>
            </a:r>
            <a:r>
              <a:rPr lang="it-IT" sz="2000" kern="0" dirty="0" err="1" smtClean="0">
                <a:latin typeface="+mn-lt"/>
                <a:cs typeface="+mn-cs"/>
              </a:rPr>
              <a:t>modeling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recalls</a:t>
            </a:r>
            <a:r>
              <a:rPr lang="it-IT" sz="2000" kern="0" dirty="0" smtClean="0">
                <a:latin typeface="+mn-lt"/>
                <a:cs typeface="+mn-cs"/>
              </a:rPr>
              <a:t> the </a:t>
            </a:r>
            <a:r>
              <a:rPr lang="it-IT" sz="2000" kern="0" dirty="0" err="1" smtClean="0">
                <a:latin typeface="+mn-lt"/>
                <a:cs typeface="+mn-cs"/>
              </a:rPr>
              <a:t>Multithreshold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model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presented</a:t>
            </a:r>
            <a:r>
              <a:rPr lang="it-IT" sz="2000" kern="0" dirty="0" smtClean="0">
                <a:latin typeface="+mn-lt"/>
                <a:cs typeface="+mn-cs"/>
              </a:rPr>
              <a:t> in </a:t>
            </a:r>
            <a:r>
              <a:rPr lang="it-IT" sz="2000" b="1" kern="0" dirty="0" err="1" smtClean="0">
                <a:latin typeface="+mn-lt"/>
                <a:cs typeface="+mn-cs"/>
              </a:rPr>
              <a:t>Tolio</a:t>
            </a:r>
            <a:r>
              <a:rPr lang="it-IT" sz="2000" b="1" kern="0" dirty="0" smtClean="0">
                <a:latin typeface="+mn-lt"/>
                <a:cs typeface="+mn-cs"/>
              </a:rPr>
              <a:t> and Ratti (2013).</a:t>
            </a:r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kern="0" dirty="0" smtClean="0">
              <a:latin typeface="+mn-lt"/>
              <a:cs typeface="+mn-cs"/>
            </a:endParaRPr>
          </a:p>
          <a:p>
            <a:pPr indent="-342900" eaLnBrk="0" hangingPunct="0">
              <a:spcBef>
                <a:spcPct val="20000"/>
              </a:spcBef>
              <a:defRPr/>
            </a:pPr>
            <a:r>
              <a:rPr lang="it-IT" sz="2000" kern="0" dirty="0" smtClean="0">
                <a:latin typeface="+mn-lt"/>
                <a:cs typeface="+mn-cs"/>
              </a:rPr>
              <a:t>The system </a:t>
            </a:r>
            <a:r>
              <a:rPr lang="it-IT" sz="2000" kern="0" dirty="0" err="1" smtClean="0">
                <a:latin typeface="+mn-lt"/>
                <a:cs typeface="+mn-cs"/>
              </a:rPr>
              <a:t>is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modeled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with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three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elements</a:t>
            </a:r>
            <a:r>
              <a:rPr lang="it-IT" sz="2000" kern="0" dirty="0" smtClean="0">
                <a:latin typeface="+mn-lt"/>
                <a:cs typeface="+mn-cs"/>
              </a:rPr>
              <a:t> :</a:t>
            </a:r>
          </a:p>
          <a:p>
            <a:pPr marL="571500" lvl="1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sz="2000" kern="0" dirty="0" err="1" smtClean="0">
                <a:latin typeface="+mn-lt"/>
                <a:cs typeface="+mn-cs"/>
              </a:rPr>
              <a:t>Upstream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machine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which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delivers</a:t>
            </a:r>
            <a:r>
              <a:rPr lang="it-IT" sz="2000" kern="0" dirty="0" smtClean="0">
                <a:latin typeface="+mn-lt"/>
                <a:cs typeface="+mn-cs"/>
              </a:rPr>
              <a:t> material in the buffer</a:t>
            </a:r>
          </a:p>
          <a:p>
            <a:pPr marL="571500" lvl="1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sz="2000" kern="0" dirty="0" smtClean="0">
                <a:latin typeface="+mn-lt"/>
                <a:cs typeface="+mn-cs"/>
              </a:rPr>
              <a:t>Downstream </a:t>
            </a:r>
            <a:r>
              <a:rPr lang="it-IT" sz="2000" kern="0" dirty="0" err="1" smtClean="0">
                <a:latin typeface="+mn-lt"/>
                <a:cs typeface="+mn-cs"/>
              </a:rPr>
              <a:t>machine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which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withdraws</a:t>
            </a:r>
            <a:r>
              <a:rPr lang="it-IT" sz="2000" kern="0" dirty="0" smtClean="0">
                <a:latin typeface="+mn-lt"/>
                <a:cs typeface="+mn-cs"/>
              </a:rPr>
              <a:t> material </a:t>
            </a:r>
            <a:r>
              <a:rPr lang="it-IT" sz="2000" kern="0" dirty="0" err="1" smtClean="0">
                <a:latin typeface="+mn-lt"/>
                <a:cs typeface="+mn-cs"/>
              </a:rPr>
              <a:t>from</a:t>
            </a:r>
            <a:r>
              <a:rPr lang="it-IT" sz="2000" kern="0" dirty="0" smtClean="0">
                <a:latin typeface="+mn-lt"/>
                <a:cs typeface="+mn-cs"/>
              </a:rPr>
              <a:t> the buffer</a:t>
            </a:r>
          </a:p>
          <a:p>
            <a:pPr marL="571500" lvl="1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t-IT" sz="2000" kern="0" dirty="0" smtClean="0">
                <a:latin typeface="+mn-lt"/>
                <a:cs typeface="+mn-cs"/>
              </a:rPr>
              <a:t>The buffer </a:t>
            </a:r>
            <a:r>
              <a:rPr lang="it-IT" sz="2000" kern="0" dirty="0" err="1" smtClean="0">
                <a:latin typeface="+mn-lt"/>
                <a:cs typeface="+mn-cs"/>
              </a:rPr>
              <a:t>has</a:t>
            </a:r>
            <a:r>
              <a:rPr lang="it-IT" sz="2000" kern="0" dirty="0" smtClean="0">
                <a:latin typeface="+mn-lt"/>
                <a:cs typeface="+mn-cs"/>
              </a:rPr>
              <a:t> a finite </a:t>
            </a:r>
            <a:r>
              <a:rPr lang="it-IT" sz="2000" kern="0" dirty="0" err="1" smtClean="0">
                <a:latin typeface="+mn-lt"/>
                <a:cs typeface="+mn-cs"/>
              </a:rPr>
              <a:t>capacity</a:t>
            </a:r>
            <a:r>
              <a:rPr lang="it-IT" sz="2000" kern="0" dirty="0" smtClean="0">
                <a:latin typeface="+mn-lt"/>
                <a:cs typeface="+mn-cs"/>
              </a:rPr>
              <a:t> and </a:t>
            </a:r>
            <a:r>
              <a:rPr lang="it-IT" sz="2000" kern="0" dirty="0" err="1" smtClean="0">
                <a:latin typeface="+mn-lt"/>
                <a:cs typeface="+mn-cs"/>
              </a:rPr>
              <a:t>is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divived</a:t>
            </a:r>
            <a:r>
              <a:rPr lang="it-IT" sz="2000" kern="0" dirty="0" smtClean="0">
                <a:latin typeface="+mn-lt"/>
                <a:cs typeface="+mn-cs"/>
              </a:rPr>
              <a:t> in </a:t>
            </a:r>
            <a:r>
              <a:rPr lang="it-IT" sz="2000" kern="0" dirty="0" err="1" smtClean="0">
                <a:latin typeface="+mn-lt"/>
                <a:cs typeface="+mn-cs"/>
              </a:rPr>
              <a:t>ranges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by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means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of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b="1" kern="0" dirty="0" err="1" smtClean="0">
                <a:latin typeface="+mn-lt"/>
                <a:cs typeface="+mn-cs"/>
              </a:rPr>
              <a:t>thresholds</a:t>
            </a:r>
            <a:endParaRPr lang="it-IT" sz="2000" b="1" kern="0" dirty="0" smtClean="0">
              <a:latin typeface="+mn-lt"/>
              <a:cs typeface="+mn-cs"/>
            </a:endParaRPr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b="1" kern="0" dirty="0">
              <a:latin typeface="+mn-lt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691680" y="5301208"/>
            <a:ext cx="71287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114300" indent="-457200" eaLnBrk="0" hangingPunct="0">
              <a:spcBef>
                <a:spcPct val="20000"/>
              </a:spcBef>
              <a:defRPr/>
            </a:pPr>
            <a:r>
              <a:rPr lang="it-IT" sz="2000" kern="0" dirty="0" err="1" smtClean="0">
                <a:latin typeface="+mn-lt"/>
                <a:cs typeface="+mn-cs"/>
              </a:rPr>
              <a:t>Moreover</a:t>
            </a:r>
            <a:r>
              <a:rPr lang="it-IT" sz="2000" kern="0" dirty="0" smtClean="0">
                <a:latin typeface="+mn-lt"/>
                <a:cs typeface="+mn-cs"/>
              </a:rPr>
              <a:t>, the </a:t>
            </a:r>
            <a:r>
              <a:rPr lang="it-IT" sz="2000" kern="0" dirty="0" err="1" smtClean="0">
                <a:latin typeface="+mn-lt"/>
                <a:cs typeface="+mn-cs"/>
              </a:rPr>
              <a:t>machine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behavior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is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described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by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b="1" kern="0" dirty="0" err="1" smtClean="0">
                <a:latin typeface="+mn-lt"/>
                <a:cs typeface="+mn-cs"/>
              </a:rPr>
              <a:t>continuous-time</a:t>
            </a:r>
            <a:r>
              <a:rPr lang="it-IT" sz="2000" b="1" kern="0" dirty="0" smtClean="0">
                <a:latin typeface="+mn-lt"/>
                <a:cs typeface="+mn-cs"/>
              </a:rPr>
              <a:t> </a:t>
            </a:r>
            <a:r>
              <a:rPr lang="it-IT" sz="2000" b="1" kern="0" dirty="0" err="1" smtClean="0">
                <a:latin typeface="+mn-lt"/>
                <a:cs typeface="+mn-cs"/>
              </a:rPr>
              <a:t>mixed-states</a:t>
            </a:r>
            <a:r>
              <a:rPr lang="it-IT" sz="2000" b="1" kern="0" dirty="0" smtClean="0">
                <a:latin typeface="+mn-lt"/>
                <a:cs typeface="+mn-cs"/>
              </a:rPr>
              <a:t> </a:t>
            </a:r>
            <a:r>
              <a:rPr lang="it-IT" sz="2000" b="1" kern="0" dirty="0" err="1" smtClean="0">
                <a:latin typeface="+mn-lt"/>
                <a:cs typeface="+mn-cs"/>
              </a:rPr>
              <a:t>Markov</a:t>
            </a:r>
            <a:r>
              <a:rPr lang="it-IT" sz="2000" b="1" kern="0" dirty="0" smtClean="0">
                <a:latin typeface="+mn-lt"/>
                <a:cs typeface="+mn-cs"/>
              </a:rPr>
              <a:t> </a:t>
            </a:r>
            <a:r>
              <a:rPr lang="it-IT" sz="2000" b="1" kern="0" dirty="0" err="1" smtClean="0">
                <a:latin typeface="+mn-lt"/>
                <a:cs typeface="+mn-cs"/>
              </a:rPr>
              <a:t>chains</a:t>
            </a:r>
            <a:r>
              <a:rPr lang="it-IT" sz="2000" kern="0" dirty="0" smtClean="0">
                <a:latin typeface="+mn-lt"/>
                <a:cs typeface="+mn-cs"/>
              </a:rPr>
              <a:t> and </a:t>
            </a:r>
            <a:r>
              <a:rPr lang="it-IT" sz="2000" kern="0" dirty="0" err="1" smtClean="0">
                <a:latin typeface="+mn-lt"/>
                <a:cs typeface="+mn-cs"/>
              </a:rPr>
              <a:t>each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machine</a:t>
            </a:r>
            <a:r>
              <a:rPr lang="it-IT" sz="2000" kern="0" dirty="0" smtClean="0">
                <a:latin typeface="+mn-lt"/>
                <a:cs typeface="+mn-cs"/>
              </a:rPr>
              <a:t>  can </a:t>
            </a:r>
            <a:r>
              <a:rPr lang="it-IT" sz="2000" kern="0" dirty="0" err="1" smtClean="0">
                <a:latin typeface="+mn-lt"/>
                <a:cs typeface="+mn-cs"/>
              </a:rPr>
              <a:t>have</a:t>
            </a:r>
            <a:r>
              <a:rPr lang="it-IT" sz="2000" kern="0" dirty="0" smtClean="0">
                <a:latin typeface="+mn-lt"/>
                <a:cs typeface="+mn-cs"/>
              </a:rPr>
              <a:t> a </a:t>
            </a:r>
            <a:r>
              <a:rPr lang="it-IT" sz="2000" kern="0" dirty="0" err="1" smtClean="0">
                <a:latin typeface="+mn-lt"/>
                <a:cs typeface="+mn-cs"/>
              </a:rPr>
              <a:t>different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Markov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chain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for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each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inventory</a:t>
            </a:r>
            <a:r>
              <a:rPr lang="it-IT" sz="2000" kern="0" dirty="0" smtClean="0">
                <a:latin typeface="+mn-lt"/>
                <a:cs typeface="+mn-cs"/>
              </a:rPr>
              <a:t> </a:t>
            </a:r>
            <a:r>
              <a:rPr lang="it-IT" sz="2000" kern="0" dirty="0" err="1" smtClean="0">
                <a:latin typeface="+mn-lt"/>
                <a:cs typeface="+mn-cs"/>
              </a:rPr>
              <a:t>range</a:t>
            </a:r>
            <a:r>
              <a:rPr lang="it-IT" sz="2000" kern="0" dirty="0" smtClean="0">
                <a:latin typeface="+mn-lt"/>
                <a:cs typeface="+mn-cs"/>
              </a:rPr>
              <a:t>.</a:t>
            </a:r>
            <a:endParaRPr lang="it-IT" sz="2000" b="1" kern="0" dirty="0" smtClean="0">
              <a:latin typeface="+mn-lt"/>
              <a:cs typeface="+mn-cs"/>
            </a:endParaRPr>
          </a:p>
        </p:txBody>
      </p:sp>
      <p:pic>
        <p:nvPicPr>
          <p:cNvPr id="26" name="Immagine 25" descr="Unbenan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005064"/>
            <a:ext cx="4099916" cy="124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General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07704" y="1124744"/>
            <a:ext cx="671512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sz="2000" kern="0" dirty="0" smtClean="0"/>
              <a:t>As a </a:t>
            </a:r>
            <a:r>
              <a:rPr lang="it-IT" sz="2000" kern="0" dirty="0" err="1" smtClean="0"/>
              <a:t>consequence</a:t>
            </a:r>
            <a:r>
              <a:rPr lang="it-IT" sz="2000" kern="0" dirty="0" smtClean="0"/>
              <a:t>, </a:t>
            </a:r>
            <a:r>
              <a:rPr lang="it-IT" sz="2000" kern="0" dirty="0"/>
              <a:t>the system </a:t>
            </a:r>
            <a:r>
              <a:rPr lang="it-IT" sz="2000" kern="0" dirty="0" err="1"/>
              <a:t>behaves</a:t>
            </a:r>
            <a:r>
              <a:rPr lang="it-IT" sz="2000" kern="0" dirty="0"/>
              <a:t> </a:t>
            </a:r>
            <a:r>
              <a:rPr lang="it-IT" sz="2000" kern="0" dirty="0" err="1"/>
              <a:t>differently</a:t>
            </a:r>
            <a:r>
              <a:rPr lang="it-IT" sz="2000" kern="0" dirty="0"/>
              <a:t> </a:t>
            </a:r>
            <a:r>
              <a:rPr lang="it-IT" sz="2000" kern="0" dirty="0" err="1"/>
              <a:t>above</a:t>
            </a:r>
            <a:r>
              <a:rPr lang="it-IT" sz="2000" kern="0" dirty="0"/>
              <a:t> or </a:t>
            </a:r>
            <a:r>
              <a:rPr lang="it-IT" sz="2000" kern="0" dirty="0" err="1"/>
              <a:t>below</a:t>
            </a:r>
            <a:r>
              <a:rPr lang="it-IT" sz="2000" kern="0" dirty="0"/>
              <a:t> a </a:t>
            </a:r>
            <a:r>
              <a:rPr lang="it-IT" sz="2000" kern="0" dirty="0" err="1"/>
              <a:t>certain</a:t>
            </a:r>
            <a:r>
              <a:rPr lang="it-IT" sz="2000" kern="0" dirty="0"/>
              <a:t> </a:t>
            </a:r>
            <a:r>
              <a:rPr lang="it-IT" sz="2000" b="1" kern="0" dirty="0"/>
              <a:t>buffer </a:t>
            </a:r>
            <a:r>
              <a:rPr lang="it-IT" sz="2000" b="1" kern="0" dirty="0" err="1"/>
              <a:t>level</a:t>
            </a:r>
            <a:r>
              <a:rPr lang="it-IT" sz="2000" kern="0" dirty="0"/>
              <a:t>. </a:t>
            </a:r>
            <a:r>
              <a:rPr lang="it-IT" sz="2000" kern="0" dirty="0" err="1"/>
              <a:t>While</a:t>
            </a:r>
            <a:r>
              <a:rPr lang="it-IT" sz="2000" kern="0" dirty="0"/>
              <a:t> </a:t>
            </a:r>
            <a:r>
              <a:rPr lang="it-IT" sz="2000" kern="0" dirty="0" err="1"/>
              <a:t>crossing</a:t>
            </a:r>
            <a:r>
              <a:rPr lang="it-IT" sz="2000" kern="0" dirty="0"/>
              <a:t> a </a:t>
            </a:r>
            <a:r>
              <a:rPr lang="it-IT" sz="2000" kern="0" dirty="0" err="1"/>
              <a:t>threshold</a:t>
            </a:r>
            <a:r>
              <a:rPr lang="it-IT" sz="2000" kern="0" dirty="0"/>
              <a:t>, </a:t>
            </a:r>
            <a:r>
              <a:rPr lang="it-IT" sz="2000" kern="0" dirty="0" err="1"/>
              <a:t>certain</a:t>
            </a:r>
            <a:r>
              <a:rPr lang="it-IT" sz="2000" kern="0" dirty="0"/>
              <a:t> </a:t>
            </a:r>
            <a:r>
              <a:rPr lang="it-IT" sz="2000" b="1" kern="0" dirty="0" smtClean="0"/>
              <a:t>state</a:t>
            </a:r>
            <a:r>
              <a:rPr lang="it-IT" sz="2000" kern="0" dirty="0" smtClean="0"/>
              <a:t> </a:t>
            </a:r>
            <a:r>
              <a:rPr lang="it-IT" sz="2000" b="1" kern="0" dirty="0" err="1" smtClean="0"/>
              <a:t>changes</a:t>
            </a:r>
            <a:r>
              <a:rPr lang="it-IT" sz="2000" kern="0" dirty="0" smtClean="0"/>
              <a:t> </a:t>
            </a:r>
            <a:r>
              <a:rPr lang="it-IT" sz="2000" kern="0" dirty="0"/>
              <a:t>can </a:t>
            </a:r>
            <a:r>
              <a:rPr lang="it-IT" sz="2000" kern="0" dirty="0" err="1"/>
              <a:t>happen</a:t>
            </a:r>
            <a:r>
              <a:rPr lang="it-IT" sz="2000" kern="0" dirty="0"/>
              <a:t>.</a:t>
            </a:r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b="1" kern="0" dirty="0">
              <a:latin typeface="+mn-lt"/>
              <a:cs typeface="+mn-cs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305" y="3211327"/>
            <a:ext cx="4968552" cy="335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12" descr="Unbenan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988840"/>
            <a:ext cx="4099916" cy="124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45213" cy="792088"/>
          </a:xfrm>
        </p:spPr>
        <p:txBody>
          <a:bodyPr/>
          <a:lstStyle/>
          <a:p>
            <a:pPr algn="ctr"/>
            <a:r>
              <a:rPr lang="en-GB" dirty="0" smtClean="0"/>
              <a:t>2. Problem formulation – </a:t>
            </a:r>
            <a:br>
              <a:rPr lang="en-GB" dirty="0" smtClean="0"/>
            </a:br>
            <a:r>
              <a:rPr lang="en-GB" dirty="0" smtClean="0"/>
              <a:t>General </a:t>
            </a:r>
            <a:r>
              <a:rPr lang="en-GB" dirty="0" err="1" smtClean="0"/>
              <a:t>modeling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1916832"/>
            <a:ext cx="700315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err="1" smtClean="0"/>
              <a:t>Additionally</a:t>
            </a:r>
            <a:r>
              <a:rPr lang="it-IT" kern="0" dirty="0" smtClean="0"/>
              <a:t> </a:t>
            </a:r>
            <a:r>
              <a:rPr lang="it-IT" b="1" kern="0" dirty="0" smtClean="0"/>
              <a:t>on-</a:t>
            </a:r>
            <a:r>
              <a:rPr lang="it-IT" b="1" kern="0" dirty="0" err="1" smtClean="0"/>
              <a:t>threshold</a:t>
            </a:r>
            <a:r>
              <a:rPr lang="it-IT" b="1" kern="0" dirty="0" smtClean="0"/>
              <a:t> </a:t>
            </a:r>
            <a:r>
              <a:rPr lang="it-IT" b="1" kern="0" dirty="0" err="1" smtClean="0"/>
              <a:t>states</a:t>
            </a:r>
            <a:r>
              <a:rPr lang="it-IT" b="1" kern="0" dirty="0" smtClean="0"/>
              <a:t> </a:t>
            </a:r>
            <a:r>
              <a:rPr lang="it-IT" kern="0" dirty="0" err="1" smtClean="0"/>
              <a:t>may</a:t>
            </a:r>
            <a:r>
              <a:rPr lang="it-IT" kern="0" dirty="0" smtClean="0"/>
              <a:t> </a:t>
            </a:r>
            <a:r>
              <a:rPr lang="it-IT" kern="0" dirty="0"/>
              <a:t>be </a:t>
            </a:r>
            <a:r>
              <a:rPr lang="it-IT" kern="0" dirty="0" err="1"/>
              <a:t>considered</a:t>
            </a:r>
            <a:r>
              <a:rPr lang="it-IT" kern="0" dirty="0"/>
              <a:t>.</a:t>
            </a: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 smtClean="0"/>
          </a:p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smtClean="0"/>
              <a:t>A </a:t>
            </a:r>
            <a:r>
              <a:rPr lang="it-IT" kern="0" dirty="0" smtClean="0"/>
              <a:t>set of </a:t>
            </a:r>
            <a:r>
              <a:rPr lang="it-IT" kern="0" dirty="0" err="1" smtClean="0"/>
              <a:t>boundary</a:t>
            </a:r>
            <a:r>
              <a:rPr lang="it-IT" kern="0" dirty="0" smtClean="0"/>
              <a:t> </a:t>
            </a:r>
            <a:r>
              <a:rPr lang="it-IT" kern="0" dirty="0" err="1" smtClean="0"/>
              <a:t>equations</a:t>
            </a:r>
            <a:r>
              <a:rPr lang="it-IT" kern="0" dirty="0" smtClean="0"/>
              <a:t> </a:t>
            </a:r>
            <a:r>
              <a:rPr lang="it-IT" kern="0" dirty="0" err="1" smtClean="0"/>
              <a:t>connect</a:t>
            </a:r>
            <a:r>
              <a:rPr lang="it-IT" kern="0" dirty="0" smtClean="0"/>
              <a:t> the </a:t>
            </a:r>
            <a:r>
              <a:rPr lang="it-IT" kern="0" dirty="0" err="1" smtClean="0"/>
              <a:t>states</a:t>
            </a:r>
            <a:r>
              <a:rPr lang="it-IT" kern="0" dirty="0" smtClean="0"/>
              <a:t> </a:t>
            </a:r>
            <a:r>
              <a:rPr lang="it-IT" kern="0" dirty="0" err="1" smtClean="0"/>
              <a:t>lying</a:t>
            </a:r>
            <a:r>
              <a:rPr lang="it-IT" kern="0" dirty="0" smtClean="0"/>
              <a:t> on the </a:t>
            </a:r>
            <a:r>
              <a:rPr lang="it-IT" kern="0" dirty="0" err="1" smtClean="0"/>
              <a:t>adjacent</a:t>
            </a:r>
            <a:r>
              <a:rPr lang="it-IT" kern="0" dirty="0" smtClean="0"/>
              <a:t> buffer </a:t>
            </a:r>
            <a:r>
              <a:rPr lang="it-IT" kern="0" dirty="0" err="1" smtClean="0"/>
              <a:t>ranges</a:t>
            </a:r>
            <a:r>
              <a:rPr lang="it-IT" kern="0" dirty="0" smtClean="0"/>
              <a:t> to </a:t>
            </a:r>
            <a:r>
              <a:rPr lang="it-IT" kern="0" dirty="0" err="1" smtClean="0"/>
              <a:t>each</a:t>
            </a:r>
            <a:r>
              <a:rPr lang="it-IT" kern="0" dirty="0" smtClean="0"/>
              <a:t> </a:t>
            </a:r>
            <a:r>
              <a:rPr lang="it-IT" kern="0" dirty="0" err="1" smtClean="0"/>
              <a:t>other</a:t>
            </a:r>
            <a:r>
              <a:rPr lang="it-IT" kern="0" dirty="0" smtClean="0"/>
              <a:t> and to on-</a:t>
            </a:r>
            <a:r>
              <a:rPr lang="it-IT" kern="0" dirty="0" err="1" smtClean="0"/>
              <a:t>threshold</a:t>
            </a:r>
            <a:r>
              <a:rPr lang="it-IT" kern="0" dirty="0" smtClean="0"/>
              <a:t> </a:t>
            </a:r>
            <a:r>
              <a:rPr lang="it-IT" kern="0" dirty="0" err="1" smtClean="0"/>
              <a:t>states</a:t>
            </a:r>
            <a:r>
              <a:rPr lang="it-IT" kern="0" dirty="0" smtClean="0"/>
              <a:t>.</a:t>
            </a:r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/>
          </a:p>
          <a:p>
            <a:pPr indent="-342900" eaLnBrk="0" hangingPunct="0">
              <a:spcBef>
                <a:spcPct val="20000"/>
              </a:spcBef>
              <a:defRPr/>
            </a:pPr>
            <a:r>
              <a:rPr lang="it-IT" kern="0" dirty="0" err="1"/>
              <a:t>This</a:t>
            </a:r>
            <a:r>
              <a:rPr lang="it-IT" kern="0" dirty="0"/>
              <a:t> </a:t>
            </a:r>
            <a:r>
              <a:rPr lang="it-IT" kern="0" dirty="0" err="1"/>
              <a:t>methodology</a:t>
            </a:r>
            <a:r>
              <a:rPr lang="it-IT" kern="0" dirty="0"/>
              <a:t> can be </a:t>
            </a:r>
            <a:r>
              <a:rPr lang="it-IT" kern="0" dirty="0" err="1"/>
              <a:t>used</a:t>
            </a:r>
            <a:r>
              <a:rPr lang="it-IT" kern="0" dirty="0"/>
              <a:t> to </a:t>
            </a:r>
            <a:r>
              <a:rPr lang="it-IT" kern="0" dirty="0" err="1"/>
              <a:t>evaluate</a:t>
            </a:r>
            <a:r>
              <a:rPr lang="it-IT" kern="0" dirty="0"/>
              <a:t> the </a:t>
            </a:r>
            <a:r>
              <a:rPr lang="it-IT" kern="0" dirty="0" err="1"/>
              <a:t>effectiveness</a:t>
            </a:r>
            <a:r>
              <a:rPr lang="it-IT" kern="0" dirty="0"/>
              <a:t> </a:t>
            </a:r>
            <a:r>
              <a:rPr lang="it-IT" kern="0" dirty="0" smtClean="0"/>
              <a:t>of </a:t>
            </a:r>
            <a:r>
              <a:rPr lang="it-IT" kern="0" dirty="0" err="1"/>
              <a:t>inventory</a:t>
            </a:r>
            <a:r>
              <a:rPr lang="it-IT" kern="0" dirty="0"/>
              <a:t> control </a:t>
            </a:r>
            <a:r>
              <a:rPr lang="it-IT" kern="0" dirty="0" err="1" smtClean="0"/>
              <a:t>policies</a:t>
            </a:r>
            <a:r>
              <a:rPr lang="it-IT" kern="0" dirty="0" smtClean="0"/>
              <a:t>. </a:t>
            </a:r>
            <a:endParaRPr lang="it-IT" kern="0" dirty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kern="0" dirty="0"/>
          </a:p>
          <a:p>
            <a:pPr indent="-342900" eaLnBrk="0" hangingPunct="0">
              <a:spcBef>
                <a:spcPct val="20000"/>
              </a:spcBef>
              <a:defRPr/>
            </a:pPr>
            <a:endParaRPr lang="it-IT" sz="2000" b="1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12140</TotalTime>
  <Words>1596</Words>
  <Application>Microsoft Office PowerPoint</Application>
  <PresentationFormat>Presentazione su schermo (4:3)</PresentationFormat>
  <Paragraphs>323</Paragraphs>
  <Slides>36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5" baseType="lpstr">
      <vt:lpstr>Arial</vt:lpstr>
      <vt:lpstr>Calibri</vt:lpstr>
      <vt:lpstr>Comic Sans MS</vt:lpstr>
      <vt:lpstr>Futura Hv BT</vt:lpstr>
      <vt:lpstr>Minion Web</vt:lpstr>
      <vt:lpstr>Times</vt:lpstr>
      <vt:lpstr>Times New Roman</vt:lpstr>
      <vt:lpstr>Wingdings</vt:lpstr>
      <vt:lpstr>Struttura predefinita</vt:lpstr>
      <vt:lpstr>Presentazione standard di PowerPoint</vt:lpstr>
      <vt:lpstr>OUTLINE  </vt:lpstr>
      <vt:lpstr>OUTLINE  </vt:lpstr>
      <vt:lpstr>1. Introduction</vt:lpstr>
      <vt:lpstr>1. Introduction</vt:lpstr>
      <vt:lpstr>OUTLINE  </vt:lpstr>
      <vt:lpstr>2. Problem formulation –  General modeling </vt:lpstr>
      <vt:lpstr>2. Problem formulation –  General modeling </vt:lpstr>
      <vt:lpstr>2. Problem formulation –  General modeling </vt:lpstr>
      <vt:lpstr>2. Problem formulation</vt:lpstr>
      <vt:lpstr>2. Problem formulation</vt:lpstr>
      <vt:lpstr>Presentazione standard di PowerPoint</vt:lpstr>
      <vt:lpstr>2. Problem formulation –  Performance evaluation </vt:lpstr>
      <vt:lpstr>2. Problem formulation –  General modeling </vt:lpstr>
      <vt:lpstr>2. Problem formulation –   Performance evaluation </vt:lpstr>
      <vt:lpstr>2. Problem formulation –   Optimization </vt:lpstr>
      <vt:lpstr>2. Problem formulation –   Optimization </vt:lpstr>
      <vt:lpstr>OUTLINE  </vt:lpstr>
      <vt:lpstr>3. Bosch case –   Presentation </vt:lpstr>
      <vt:lpstr>3. Bosch case –   Presentation </vt:lpstr>
      <vt:lpstr>OUTLINE  </vt:lpstr>
      <vt:lpstr>3. Bosch case –   Modeling </vt:lpstr>
      <vt:lpstr>3. Bosch case –   Modeling </vt:lpstr>
      <vt:lpstr>3. Bosch case –   Modeling </vt:lpstr>
      <vt:lpstr>3. Bosch case –   Modeling </vt:lpstr>
      <vt:lpstr>3. Bosch case –   Modeling </vt:lpstr>
      <vt:lpstr>3. Bosch case –   Modeling </vt:lpstr>
      <vt:lpstr>OUTLINE  </vt:lpstr>
      <vt:lpstr>3. Bosch case –   Threshold considerations</vt:lpstr>
      <vt:lpstr>3. Bosch case –   Threshold considerations</vt:lpstr>
      <vt:lpstr>3. Bosch case –   Threshold considerations</vt:lpstr>
      <vt:lpstr>OUTLINE  </vt:lpstr>
      <vt:lpstr>4. Conclusions</vt:lpstr>
      <vt:lpstr>Presentazione standard di PowerPoint</vt:lpstr>
      <vt:lpstr>2. Problem formulation –  Performance evaluation </vt:lpstr>
      <vt:lpstr>3. Bosch case –   Modeling </vt:lpstr>
    </vt:vector>
  </TitlesOfParts>
  <Company>siwa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Andrea</dc:creator>
  <cp:lastModifiedBy>tullio tolio</cp:lastModifiedBy>
  <cp:revision>1142</cp:revision>
  <cp:lastPrinted>2003-01-29T10:35:29Z</cp:lastPrinted>
  <dcterms:created xsi:type="dcterms:W3CDTF">2003-06-16T09:31:13Z</dcterms:created>
  <dcterms:modified xsi:type="dcterms:W3CDTF">2015-06-02T05:04:50Z</dcterms:modified>
</cp:coreProperties>
</file>